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51435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gs747sb8rZw8mDW/YNvYzw/qJ/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bold.fntdata"/><Relationship Id="rId14" Type="http://schemas.openxmlformats.org/officeDocument/2006/relationships/slide" Target="slides/slide10.xml"/><Relationship Id="rId36" Type="http://schemas.openxmlformats.org/officeDocument/2006/relationships/font" Target="fonts/Robot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9" name="Google Shape;131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4" name="Google Shape;141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4" name="Google Shape;161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1" name="Google Shape;171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1" name="Google Shape;182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1" name="Google Shape;192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7" name="Google Shape;201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0" name="Google Shape;212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4" name="Google Shape;221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428625" y="487226"/>
            <a:ext cx="3929063" cy="240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7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62"/>
              <a:buFont typeface="Calibri"/>
              <a:buNone/>
            </a:pPr>
            <a:r>
              <a:rPr b="1" i="0" lang="en-US" sz="28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Iris Recognition: A Comprehensive Review and a Novel Approach for Wearable Devices</a:t>
            </a:r>
            <a:endParaRPr b="0" i="0" sz="28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428625" y="3030373"/>
            <a:ext cx="3929063" cy="24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72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1269"/>
              <a:buFont typeface="Calibri"/>
              <a:buNone/>
            </a:pPr>
            <a:r>
              <a:rPr b="0" i="0" lang="en-US" sz="1269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Analysis of Two Key Papers in Biometric Security</a:t>
            </a:r>
            <a:endParaRPr b="0" i="0" sz="126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428625" y="3791880"/>
            <a:ext cx="3929063" cy="864394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"/>
          <p:cNvSpPr/>
          <p:nvPr/>
        </p:nvSpPr>
        <p:spPr>
          <a:xfrm>
            <a:off x="428625" y="3791880"/>
            <a:ext cx="21431" cy="864394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571500" y="3934755"/>
            <a:ext cx="3643313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Presenter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571500" y="4099061"/>
            <a:ext cx="3643313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Calibri"/>
              <a:buNone/>
            </a:pPr>
            <a:r>
              <a:rPr b="1" i="0" lang="en-US" sz="88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MIA MD RAKIB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571500" y="4363380"/>
            <a:ext cx="3643313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Student ID: 20233120001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" name="Google Shape;2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688" y="2423378"/>
            <a:ext cx="3214688" cy="29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2" name="Google Shape;3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3074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0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7: Classification and Iris Template Matching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0"/>
          <p:cNvSpPr/>
          <p:nvPr/>
        </p:nvSpPr>
        <p:spPr>
          <a:xfrm>
            <a:off x="428625" y="914400"/>
            <a:ext cx="8286750" cy="226596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0"/>
          <p:cNvSpPr/>
          <p:nvPr/>
        </p:nvSpPr>
        <p:spPr>
          <a:xfrm>
            <a:off x="428625" y="914400"/>
            <a:ext cx="8286750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"/>
          <p:cNvSpPr/>
          <p:nvPr/>
        </p:nvSpPr>
        <p:spPr>
          <a:xfrm>
            <a:off x="542925" y="1028700"/>
            <a:ext cx="8058150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Traditional Matching: Hamming Distance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542925" y="1200150"/>
            <a:ext cx="8058150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n-US" sz="8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Binary Template Comparison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0"/>
          <p:cNvSpPr/>
          <p:nvPr/>
        </p:nvSpPr>
        <p:spPr>
          <a:xfrm>
            <a:off x="542925" y="1439466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671513" y="1444823"/>
            <a:ext cx="1138396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Hamming Distance (HD):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1809908" y="1444823"/>
            <a:ext cx="2887582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Counts the number of differing bits between two binary IrisCodes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542925" y="1628775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671513" y="1634133"/>
            <a:ext cx="550348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Calculation: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221860" y="1634133"/>
            <a:ext cx="2392961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HD = (Number of differing bits) / (Total number of bits)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/>
          <p:nvPr/>
        </p:nvSpPr>
        <p:spPr>
          <a:xfrm>
            <a:off x="542925" y="1818084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0"/>
          <p:cNvSpPr/>
          <p:nvPr/>
        </p:nvSpPr>
        <p:spPr>
          <a:xfrm>
            <a:off x="671513" y="1823442"/>
            <a:ext cx="728467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Normalized HD: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399980" y="1823442"/>
            <a:ext cx="2257648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Ranges from 0 (identical) to 1 (completely different)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/>
          <p:nvPr/>
        </p:nvSpPr>
        <p:spPr>
          <a:xfrm>
            <a:off x="542925" y="2007394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0"/>
          <p:cNvSpPr/>
          <p:nvPr/>
        </p:nvSpPr>
        <p:spPr>
          <a:xfrm>
            <a:off x="671513" y="2012752"/>
            <a:ext cx="905024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Decision Threshold: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576536" y="2012752"/>
            <a:ext cx="192694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Typically set around 0.32 for iris recognition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542925" y="2203847"/>
            <a:ext cx="8058150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Matching Criteria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542925" y="2364581"/>
            <a:ext cx="3993356" cy="365727"/>
          </a:xfrm>
          <a:prstGeom prst="rect">
            <a:avLst/>
          </a:prstGeom>
          <a:solidFill>
            <a:srgbClr val="00D9FF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0"/>
          <p:cNvSpPr/>
          <p:nvPr/>
        </p:nvSpPr>
        <p:spPr>
          <a:xfrm>
            <a:off x="542925" y="2364581"/>
            <a:ext cx="14288" cy="365727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600075" y="2421731"/>
            <a:ext cx="3879056" cy="11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Match (Same Iris)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600075" y="2554951"/>
            <a:ext cx="1042513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HD &lt; threshold (e.g., 0.32)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4607719" y="2364581"/>
            <a:ext cx="3993356" cy="365727"/>
          </a:xfrm>
          <a:prstGeom prst="rect">
            <a:avLst/>
          </a:prstGeom>
          <a:solidFill>
            <a:srgbClr val="00D9FF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0"/>
          <p:cNvSpPr/>
          <p:nvPr/>
        </p:nvSpPr>
        <p:spPr>
          <a:xfrm>
            <a:off x="4607719" y="2364581"/>
            <a:ext cx="14288" cy="365727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0"/>
          <p:cNvSpPr/>
          <p:nvPr/>
        </p:nvSpPr>
        <p:spPr>
          <a:xfrm>
            <a:off x="4664869" y="2421731"/>
            <a:ext cx="3879056" cy="11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Non-Match (Different Iris)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4664869" y="2554951"/>
            <a:ext cx="1079209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HD ≥ threshold (e.g., 0.32)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542925" y="2773170"/>
            <a:ext cx="8058150" cy="271463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>
            <a:off x="542925" y="2773170"/>
            <a:ext cx="14288" cy="271463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>
            <a:off x="542925" y="2773170"/>
            <a:ext cx="8058150" cy="271463"/>
          </a:xfrm>
          <a:prstGeom prst="rect">
            <a:avLst/>
          </a:prstGeom>
          <a:noFill/>
          <a:ln>
            <a:noFill/>
          </a:ln>
        </p:spPr>
        <p:txBody>
          <a:bodyPr anchorCtr="0" anchor="t" bIns="85075" lIns="85075" spcFirstLastPara="1" rIns="85075" wrap="square" tIns="85075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Key Advantage: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Hamming Distance is extremely fast, enabling real-time iris matching even in large-scale databases with millions of templates.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0"/>
          <p:cNvSpPr/>
          <p:nvPr/>
        </p:nvSpPr>
        <p:spPr>
          <a:xfrm>
            <a:off x="428625" y="3244658"/>
            <a:ext cx="8286750" cy="2607469"/>
          </a:xfrm>
          <a:prstGeom prst="rect">
            <a:avLst/>
          </a:prstGeom>
          <a:solidFill>
            <a:srgbClr val="7B68EE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0"/>
          <p:cNvSpPr/>
          <p:nvPr/>
        </p:nvSpPr>
        <p:spPr>
          <a:xfrm>
            <a:off x="428625" y="3244658"/>
            <a:ext cx="8286750" cy="2143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0"/>
          <p:cNvSpPr/>
          <p:nvPr/>
        </p:nvSpPr>
        <p:spPr>
          <a:xfrm>
            <a:off x="542925" y="3358958"/>
            <a:ext cx="8058150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Modern Approaches: Deep Learning Classification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0"/>
          <p:cNvSpPr/>
          <p:nvPr/>
        </p:nvSpPr>
        <p:spPr>
          <a:xfrm>
            <a:off x="542925" y="3530408"/>
            <a:ext cx="8058150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n-US" sz="8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 Matching Strategies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0"/>
          <p:cNvSpPr/>
          <p:nvPr/>
        </p:nvSpPr>
        <p:spPr>
          <a:xfrm>
            <a:off x="542925" y="3769723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0"/>
          <p:cNvSpPr/>
          <p:nvPr/>
        </p:nvSpPr>
        <p:spPr>
          <a:xfrm>
            <a:off x="671513" y="3775081"/>
            <a:ext cx="908177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Softmax Classifiers: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0"/>
          <p:cNvSpPr/>
          <p:nvPr/>
        </p:nvSpPr>
        <p:spPr>
          <a:xfrm>
            <a:off x="1579690" y="3775081"/>
            <a:ext cx="2966889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End-to-end neural networks that directly learn identity classification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0"/>
          <p:cNvSpPr/>
          <p:nvPr/>
        </p:nvSpPr>
        <p:spPr>
          <a:xfrm>
            <a:off x="542925" y="3959033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0"/>
          <p:cNvSpPr/>
          <p:nvPr/>
        </p:nvSpPr>
        <p:spPr>
          <a:xfrm>
            <a:off x="671513" y="3964391"/>
            <a:ext cx="88691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Siamese Networks: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0"/>
          <p:cNvSpPr/>
          <p:nvPr/>
        </p:nvSpPr>
        <p:spPr>
          <a:xfrm>
            <a:off x="1558426" y="3964391"/>
            <a:ext cx="318477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Learn a similarity metric between iris pairs, replacing Hamming Distance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0"/>
          <p:cNvSpPr/>
          <p:nvPr/>
        </p:nvSpPr>
        <p:spPr>
          <a:xfrm>
            <a:off x="542925" y="4148342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0"/>
          <p:cNvSpPr/>
          <p:nvPr/>
        </p:nvSpPr>
        <p:spPr>
          <a:xfrm>
            <a:off x="671513" y="4153700"/>
            <a:ext cx="1205452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Learned Distance Metrics: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0"/>
          <p:cNvSpPr/>
          <p:nvPr/>
        </p:nvSpPr>
        <p:spPr>
          <a:xfrm>
            <a:off x="1876965" y="4153700"/>
            <a:ext cx="3206679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Neural networks optimize distance functions for improved discrimination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0"/>
          <p:cNvSpPr/>
          <p:nvPr/>
        </p:nvSpPr>
        <p:spPr>
          <a:xfrm>
            <a:off x="542925" y="4337652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0"/>
          <p:cNvSpPr/>
          <p:nvPr/>
        </p:nvSpPr>
        <p:spPr>
          <a:xfrm>
            <a:off x="671513" y="4343009"/>
            <a:ext cx="76636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Metric Learning: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0"/>
          <p:cNvSpPr/>
          <p:nvPr/>
        </p:nvSpPr>
        <p:spPr>
          <a:xfrm>
            <a:off x="1437875" y="4343009"/>
            <a:ext cx="3389068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Techniques like Triplet Loss and Contrastive Loss improve feature separability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0"/>
          <p:cNvSpPr/>
          <p:nvPr/>
        </p:nvSpPr>
        <p:spPr>
          <a:xfrm>
            <a:off x="542925" y="4534105"/>
            <a:ext cx="8058150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Advantages Over Traditional Methods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0"/>
          <p:cNvSpPr/>
          <p:nvPr/>
        </p:nvSpPr>
        <p:spPr>
          <a:xfrm>
            <a:off x="542925" y="4687695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0"/>
          <p:cNvSpPr/>
          <p:nvPr/>
        </p:nvSpPr>
        <p:spPr>
          <a:xfrm>
            <a:off x="671513" y="4693053"/>
            <a:ext cx="2064404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Adaptive to complex, unconstrained iris images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0"/>
          <p:cNvSpPr/>
          <p:nvPr/>
        </p:nvSpPr>
        <p:spPr>
          <a:xfrm>
            <a:off x="542925" y="4877005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0"/>
          <p:cNvSpPr/>
          <p:nvPr/>
        </p:nvSpPr>
        <p:spPr>
          <a:xfrm>
            <a:off x="671513" y="4882362"/>
            <a:ext cx="228569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Learns optimal features and matching criteria jointly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0"/>
          <p:cNvSpPr/>
          <p:nvPr/>
        </p:nvSpPr>
        <p:spPr>
          <a:xfrm>
            <a:off x="542925" y="5066314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0"/>
          <p:cNvSpPr/>
          <p:nvPr/>
        </p:nvSpPr>
        <p:spPr>
          <a:xfrm>
            <a:off x="671513" y="5071672"/>
            <a:ext cx="2029578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Superior performance on challenging datasets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0"/>
          <p:cNvSpPr/>
          <p:nvPr/>
        </p:nvSpPr>
        <p:spPr>
          <a:xfrm>
            <a:off x="542925" y="5255623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0"/>
          <p:cNvSpPr/>
          <p:nvPr/>
        </p:nvSpPr>
        <p:spPr>
          <a:xfrm>
            <a:off x="671513" y="5260981"/>
            <a:ext cx="2133498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Robustness to presentation attacks and spoofing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0"/>
          <p:cNvSpPr/>
          <p:nvPr/>
        </p:nvSpPr>
        <p:spPr>
          <a:xfrm>
            <a:off x="542925" y="5444933"/>
            <a:ext cx="8058150" cy="271463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0"/>
          <p:cNvSpPr/>
          <p:nvPr/>
        </p:nvSpPr>
        <p:spPr>
          <a:xfrm>
            <a:off x="542925" y="5444933"/>
            <a:ext cx="14288" cy="271463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0"/>
          <p:cNvSpPr/>
          <p:nvPr/>
        </p:nvSpPr>
        <p:spPr>
          <a:xfrm>
            <a:off x="542925" y="5444933"/>
            <a:ext cx="8058150" cy="271463"/>
          </a:xfrm>
          <a:prstGeom prst="rect">
            <a:avLst/>
          </a:prstGeom>
          <a:noFill/>
          <a:ln>
            <a:noFill/>
          </a:ln>
        </p:spPr>
        <p:txBody>
          <a:bodyPr anchorCtr="0" anchor="t" bIns="85075" lIns="85075" spcFirstLastPara="1" rIns="85075" wrap="square" tIns="85075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Trade-off: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Deep learning approaches require more computational resources and larger labeled datasets, but deliver superior accuracy in modern biometric systems.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5" name="Google Shape;41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1"/>
          <p:cNvSpPr/>
          <p:nvPr/>
        </p:nvSpPr>
        <p:spPr>
          <a:xfrm>
            <a:off x="428625" y="428625"/>
            <a:ext cx="8286750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2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26"/>
              <a:buFont typeface="Calibri"/>
              <a:buNone/>
            </a:pPr>
            <a:r>
              <a:rPr b="1" i="0" lang="en-US" sz="222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Traditional Approaches in Iris Recognition</a:t>
            </a:r>
            <a:endParaRPr b="0" i="0" sz="22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428625" y="1150144"/>
            <a:ext cx="3809991" cy="3214688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8" name="Google Shape;41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972" y="1764506"/>
            <a:ext cx="3293269" cy="198596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1"/>
          <p:cNvSpPr/>
          <p:nvPr/>
        </p:nvSpPr>
        <p:spPr>
          <a:xfrm>
            <a:off x="4524366" y="1150144"/>
            <a:ext cx="4191009" cy="2881610"/>
          </a:xfrm>
          <a:prstGeom prst="rect">
            <a:avLst/>
          </a:prstGeom>
          <a:solidFill>
            <a:srgbClr val="00D9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1"/>
          <p:cNvSpPr/>
          <p:nvPr/>
        </p:nvSpPr>
        <p:spPr>
          <a:xfrm>
            <a:off x="4524366" y="1150144"/>
            <a:ext cx="4191009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>
            <a:off x="4667241" y="1293019"/>
            <a:ext cx="390525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Traditional Methods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/>
          <p:nvPr/>
        </p:nvSpPr>
        <p:spPr>
          <a:xfrm>
            <a:off x="4667241" y="1550194"/>
            <a:ext cx="3905259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Strengths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1"/>
          <p:cNvSpPr/>
          <p:nvPr/>
        </p:nvSpPr>
        <p:spPr>
          <a:xfrm>
            <a:off x="4667241" y="1710928"/>
            <a:ext cx="51653" cy="10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4795828" y="1712714"/>
            <a:ext cx="198763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Highly interpretable and mathematically rigorous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/>
          <p:nvPr/>
        </p:nvSpPr>
        <p:spPr>
          <a:xfrm>
            <a:off x="4667241" y="1873783"/>
            <a:ext cx="51653" cy="10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4795828" y="1875569"/>
            <a:ext cx="208047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Excellent performance in constrained environments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4667241" y="2036638"/>
            <a:ext cx="51653" cy="10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4795828" y="2038424"/>
            <a:ext cx="1518884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Well-established and proven methods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4667241" y="2199494"/>
            <a:ext cx="51653" cy="10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/>
          <p:nvPr/>
        </p:nvSpPr>
        <p:spPr>
          <a:xfrm>
            <a:off x="4795828" y="2201280"/>
            <a:ext cx="1422192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Lower computational requirements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4667241" y="2405211"/>
            <a:ext cx="3905259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Fundamental Limitations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4667241" y="2565946"/>
            <a:ext cx="60722" cy="10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4795828" y="2567732"/>
            <a:ext cx="1554463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Fragile in unconstrained environments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4667241" y="2728801"/>
            <a:ext cx="60722" cy="10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4795828" y="2730587"/>
            <a:ext cx="125880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Relies on hand-crafted features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4667241" y="2891656"/>
            <a:ext cx="60722" cy="10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4795828" y="2893442"/>
            <a:ext cx="131701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Sensitive to noise and occlusions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1"/>
          <p:cNvSpPr/>
          <p:nvPr/>
        </p:nvSpPr>
        <p:spPr>
          <a:xfrm>
            <a:off x="4667241" y="3054511"/>
            <a:ext cx="60722" cy="10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1"/>
          <p:cNvSpPr/>
          <p:nvPr/>
        </p:nvSpPr>
        <p:spPr>
          <a:xfrm>
            <a:off x="4795828" y="3056297"/>
            <a:ext cx="1496783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Limited adaptability to new scenarios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4667241" y="3281660"/>
            <a:ext cx="3905259" cy="585788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1"/>
          <p:cNvSpPr/>
          <p:nvPr/>
        </p:nvSpPr>
        <p:spPr>
          <a:xfrm>
            <a:off x="4667241" y="3281660"/>
            <a:ext cx="14288" cy="585788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1"/>
          <p:cNvSpPr/>
          <p:nvPr/>
        </p:nvSpPr>
        <p:spPr>
          <a:xfrm>
            <a:off x="4774397" y="3367385"/>
            <a:ext cx="3690947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Next: Deep Learning Approaches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1"/>
          <p:cNvSpPr/>
          <p:nvPr/>
        </p:nvSpPr>
        <p:spPr>
          <a:xfrm>
            <a:off x="4774397" y="3529905"/>
            <a:ext cx="3659609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The next section explores how deep learning methods address the limitations of traditional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1"/>
          <p:cNvSpPr/>
          <p:nvPr/>
        </p:nvSpPr>
        <p:spPr>
          <a:xfrm>
            <a:off x="4774397" y="3658493"/>
            <a:ext cx="310479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approaches, particularly in handling unconstrained iris recognition scenarios.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0" name="Google Shape;4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1132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2"/>
          <p:cNvSpPr/>
          <p:nvPr/>
        </p:nvSpPr>
        <p:spPr>
          <a:xfrm>
            <a:off x="428625" y="321469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 Approaches and the Paradigm Shift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428625" y="807244"/>
            <a:ext cx="8286750" cy="1052252"/>
          </a:xfrm>
          <a:prstGeom prst="rect">
            <a:avLst/>
          </a:prstGeom>
          <a:solidFill>
            <a:srgbClr val="7B68EE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2"/>
          <p:cNvSpPr/>
          <p:nvPr/>
        </p:nvSpPr>
        <p:spPr>
          <a:xfrm>
            <a:off x="428625" y="807244"/>
            <a:ext cx="8286750" cy="2143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2"/>
          <p:cNvSpPr/>
          <p:nvPr/>
        </p:nvSpPr>
        <p:spPr>
          <a:xfrm>
            <a:off x="507206" y="885825"/>
            <a:ext cx="81295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Why Deep Learning Excels in Unconstrained Environments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/>
          <p:nvPr/>
        </p:nvSpPr>
        <p:spPr>
          <a:xfrm>
            <a:off x="507206" y="1100138"/>
            <a:ext cx="8129588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Key Mechanisms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2"/>
          <p:cNvSpPr/>
          <p:nvPr/>
        </p:nvSpPr>
        <p:spPr>
          <a:xfrm>
            <a:off x="507206" y="1232297"/>
            <a:ext cx="42863" cy="115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621506" y="1230511"/>
            <a:ext cx="1299856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Hierarchical Feature Learning: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921362" y="1230511"/>
            <a:ext cx="371756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CNNs automatically learn multi-level features from low-level edges to high-level iris patterns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507206" y="1362308"/>
            <a:ext cx="42863" cy="115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/>
          <p:nvPr/>
        </p:nvSpPr>
        <p:spPr>
          <a:xfrm>
            <a:off x="621506" y="1360522"/>
            <a:ext cx="781152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Noise Robustness: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2"/>
          <p:cNvSpPr/>
          <p:nvPr/>
        </p:nvSpPr>
        <p:spPr>
          <a:xfrm>
            <a:off x="1402659" y="1360522"/>
            <a:ext cx="3646940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Deep networks learn invariance to noise through training on diverse, challenging datasets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507206" y="1492318"/>
            <a:ext cx="42863" cy="115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621506" y="1490532"/>
            <a:ext cx="1132284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Adaptive Representations: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1753791" y="1490532"/>
            <a:ext cx="3478309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Features are optimized for the specific task (segmentation, matching, or classification)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507206" y="1622329"/>
            <a:ext cx="42863" cy="115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621506" y="1620543"/>
            <a:ext cx="1185500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Nonlinear Transformations: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1807006" y="1620543"/>
            <a:ext cx="2826274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Can capture complex iris variations that linear methods cannot model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/>
          <p:nvPr/>
        </p:nvSpPr>
        <p:spPr>
          <a:xfrm>
            <a:off x="428625" y="1866640"/>
            <a:ext cx="8286750" cy="1980912"/>
          </a:xfrm>
          <a:prstGeom prst="rect">
            <a:avLst/>
          </a:prstGeom>
          <a:solidFill>
            <a:srgbClr val="7B68EE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428625" y="1866640"/>
            <a:ext cx="8286750" cy="2143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2"/>
          <p:cNvSpPr/>
          <p:nvPr/>
        </p:nvSpPr>
        <p:spPr>
          <a:xfrm>
            <a:off x="507206" y="1945221"/>
            <a:ext cx="81295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Critical Challenges and Practical Implications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507206" y="2159533"/>
            <a:ext cx="8129588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Data Requirements Challenge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507206" y="2291693"/>
            <a:ext cx="6072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/>
          <p:nvPr/>
        </p:nvSpPr>
        <p:spPr>
          <a:xfrm>
            <a:off x="621506" y="2289907"/>
            <a:ext cx="2960694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Requires thousands to millions of labeled iris images for effective training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2"/>
          <p:cNvSpPr/>
          <p:nvPr/>
        </p:nvSpPr>
        <p:spPr>
          <a:xfrm>
            <a:off x="507206" y="2421703"/>
            <a:ext cx="6072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2"/>
          <p:cNvSpPr/>
          <p:nvPr/>
        </p:nvSpPr>
        <p:spPr>
          <a:xfrm>
            <a:off x="621506" y="2419917"/>
            <a:ext cx="2387631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Privacy concerns limit availability of large-scale iris datasets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2"/>
          <p:cNvSpPr/>
          <p:nvPr/>
        </p:nvSpPr>
        <p:spPr>
          <a:xfrm>
            <a:off x="507206" y="2551714"/>
            <a:ext cx="6072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2"/>
          <p:cNvSpPr/>
          <p:nvPr/>
        </p:nvSpPr>
        <p:spPr>
          <a:xfrm>
            <a:off x="621506" y="2549928"/>
            <a:ext cx="265303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Emerging applications (AR/VR, mobile) lack sufficient training data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2"/>
          <p:cNvSpPr/>
          <p:nvPr/>
        </p:nvSpPr>
        <p:spPr>
          <a:xfrm>
            <a:off x="507206" y="2688868"/>
            <a:ext cx="8129588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Computational and Deployment Challenges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2"/>
          <p:cNvSpPr/>
          <p:nvPr/>
        </p:nvSpPr>
        <p:spPr>
          <a:xfrm>
            <a:off x="507206" y="2821028"/>
            <a:ext cx="6072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2"/>
          <p:cNvSpPr/>
          <p:nvPr/>
        </p:nvSpPr>
        <p:spPr>
          <a:xfrm>
            <a:off x="621506" y="2819242"/>
            <a:ext cx="2718950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High memory footprint makes deployment on edge devices difficult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2"/>
          <p:cNvSpPr/>
          <p:nvPr/>
        </p:nvSpPr>
        <p:spPr>
          <a:xfrm>
            <a:off x="507206" y="2951038"/>
            <a:ext cx="6072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2"/>
          <p:cNvSpPr/>
          <p:nvPr/>
        </p:nvSpPr>
        <p:spPr>
          <a:xfrm>
            <a:off x="621506" y="2949253"/>
            <a:ext cx="3033833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Inference latency may exceed real-time requirements for some applications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2"/>
          <p:cNvSpPr/>
          <p:nvPr/>
        </p:nvSpPr>
        <p:spPr>
          <a:xfrm>
            <a:off x="507206" y="3081049"/>
            <a:ext cx="6072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2"/>
          <p:cNvSpPr/>
          <p:nvPr/>
        </p:nvSpPr>
        <p:spPr>
          <a:xfrm>
            <a:off x="621506" y="3079263"/>
            <a:ext cx="314673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Training requires expensive GPU resources and significant computational time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2"/>
          <p:cNvSpPr/>
          <p:nvPr/>
        </p:nvSpPr>
        <p:spPr>
          <a:xfrm>
            <a:off x="507206" y="3218204"/>
            <a:ext cx="8129588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Interpretability and Trust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2"/>
          <p:cNvSpPr/>
          <p:nvPr/>
        </p:nvSpPr>
        <p:spPr>
          <a:xfrm>
            <a:off x="507206" y="3350363"/>
            <a:ext cx="6072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2"/>
          <p:cNvSpPr/>
          <p:nvPr/>
        </p:nvSpPr>
        <p:spPr>
          <a:xfrm>
            <a:off x="621506" y="3348577"/>
            <a:ext cx="3065813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Black-box nature makes it difficult to understand decision-making processes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2"/>
          <p:cNvSpPr/>
          <p:nvPr/>
        </p:nvSpPr>
        <p:spPr>
          <a:xfrm>
            <a:off x="507206" y="3480374"/>
            <a:ext cx="6072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621506" y="3478588"/>
            <a:ext cx="2316835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Vulnerability to adversarial attacks and spoofing methods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507206" y="3610384"/>
            <a:ext cx="6072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✗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621506" y="3608598"/>
            <a:ext cx="2338936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Regulatory and compliance concerns in biometric systems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2"/>
          <p:cNvSpPr/>
          <p:nvPr/>
        </p:nvSpPr>
        <p:spPr>
          <a:xfrm>
            <a:off x="428625" y="3883270"/>
            <a:ext cx="8286750" cy="1563728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2"/>
          <p:cNvSpPr/>
          <p:nvPr/>
        </p:nvSpPr>
        <p:spPr>
          <a:xfrm>
            <a:off x="428625" y="3883270"/>
            <a:ext cx="8286750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2"/>
          <p:cNvSpPr/>
          <p:nvPr/>
        </p:nvSpPr>
        <p:spPr>
          <a:xfrm>
            <a:off x="507206" y="3961851"/>
            <a:ext cx="81295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Future: Hybrid Paradigm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507206" y="4176164"/>
            <a:ext cx="8129588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Combining Both Approaches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507206" y="4308323"/>
            <a:ext cx="42863" cy="115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621506" y="4306537"/>
            <a:ext cx="87354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Data Augmentation: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1495053" y="4306537"/>
            <a:ext cx="358529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Use traditional methods to synthetically generate training data for deep learning models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/>
          <p:nvPr/>
        </p:nvSpPr>
        <p:spPr>
          <a:xfrm>
            <a:off x="507206" y="4438334"/>
            <a:ext cx="42863" cy="115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2"/>
          <p:cNvSpPr/>
          <p:nvPr/>
        </p:nvSpPr>
        <p:spPr>
          <a:xfrm>
            <a:off x="621506" y="4436548"/>
            <a:ext cx="1145902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Lightweight Architectures: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1767408" y="4436548"/>
            <a:ext cx="3714136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Design efficient neural networks that maintain accuracy while reducing computational costs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507206" y="4568344"/>
            <a:ext cx="42863" cy="115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/>
          <p:nvPr/>
        </p:nvSpPr>
        <p:spPr>
          <a:xfrm>
            <a:off x="621506" y="4566558"/>
            <a:ext cx="785589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Transfer Learning: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2"/>
          <p:cNvSpPr/>
          <p:nvPr/>
        </p:nvSpPr>
        <p:spPr>
          <a:xfrm>
            <a:off x="1407096" y="4566558"/>
            <a:ext cx="325157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Leverage pre-trained models to overcome data scarcity in emerging applications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2"/>
          <p:cNvSpPr/>
          <p:nvPr/>
        </p:nvSpPr>
        <p:spPr>
          <a:xfrm>
            <a:off x="507206" y="4698355"/>
            <a:ext cx="42863" cy="115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621506" y="4696569"/>
            <a:ext cx="1249542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Interpretable Deep Learning: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1871049" y="4696569"/>
            <a:ext cx="3032550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Develop explainable AI techniques to understand neural network decisions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507206" y="4842653"/>
            <a:ext cx="8129588" cy="504332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2"/>
          <p:cNvSpPr/>
          <p:nvPr/>
        </p:nvSpPr>
        <p:spPr>
          <a:xfrm>
            <a:off x="507206" y="4842653"/>
            <a:ext cx="21431" cy="504332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2"/>
          <p:cNvSpPr/>
          <p:nvPr/>
        </p:nvSpPr>
        <p:spPr>
          <a:xfrm>
            <a:off x="578644" y="4914091"/>
            <a:ext cx="7986713" cy="115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Strategic Direction: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2"/>
          <p:cNvSpPr/>
          <p:nvPr/>
        </p:nvSpPr>
        <p:spPr>
          <a:xfrm>
            <a:off x="578644" y="5042315"/>
            <a:ext cx="7876012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The most promising path forward combines the mathematical rigor and interpretability of traditional methods with the robustness and adaptability of deep learning. Innovative data augmentation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2"/>
          <p:cNvSpPr/>
          <p:nvPr/>
        </p:nvSpPr>
        <p:spPr>
          <a:xfrm>
            <a:off x="578644" y="5158039"/>
            <a:ext cx="5904840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techniques bridge the data scarcity gap, enabling practical deployment of deep learning in resource-constrained and privacy-sensitive applications.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8" name="Google Shape;5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0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3"/>
          <p:cNvSpPr/>
          <p:nvPr/>
        </p:nvSpPr>
        <p:spPr>
          <a:xfrm>
            <a:off x="428625" y="428625"/>
            <a:ext cx="8286750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2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26"/>
              <a:buFont typeface="Calibri"/>
              <a:buNone/>
            </a:pPr>
            <a:r>
              <a:rPr b="1" i="0" lang="en-US" sz="222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Challenges and Future Directions (Survey Conclusion)</a:t>
            </a:r>
            <a:endParaRPr b="0" i="0" sz="22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3"/>
          <p:cNvSpPr/>
          <p:nvPr/>
        </p:nvSpPr>
        <p:spPr>
          <a:xfrm>
            <a:off x="428625" y="1150144"/>
            <a:ext cx="3636811" cy="1443010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1" name="Google Shape;52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799" y="1257300"/>
            <a:ext cx="2028462" cy="121441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3"/>
          <p:cNvSpPr/>
          <p:nvPr/>
        </p:nvSpPr>
        <p:spPr>
          <a:xfrm>
            <a:off x="428625" y="2650303"/>
            <a:ext cx="3636811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Extreme Lighting &amp; Occlusion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3"/>
          <p:cNvSpPr/>
          <p:nvPr/>
        </p:nvSpPr>
        <p:spPr>
          <a:xfrm>
            <a:off x="428625" y="2911050"/>
            <a:ext cx="3636811" cy="1443010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4" name="Google Shape;52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9116" y="3018206"/>
            <a:ext cx="2035829" cy="121441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"/>
          <p:cNvSpPr/>
          <p:nvPr/>
        </p:nvSpPr>
        <p:spPr>
          <a:xfrm>
            <a:off x="428625" y="4411210"/>
            <a:ext cx="3636811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Off-Angle &amp; Partial Capture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4351186" y="1150144"/>
            <a:ext cx="4364189" cy="1871663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3"/>
          <p:cNvSpPr/>
          <p:nvPr/>
        </p:nvSpPr>
        <p:spPr>
          <a:xfrm>
            <a:off x="4351186" y="1150144"/>
            <a:ext cx="4364189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3"/>
          <p:cNvSpPr/>
          <p:nvPr/>
        </p:nvSpPr>
        <p:spPr>
          <a:xfrm>
            <a:off x="4494061" y="1293019"/>
            <a:ext cx="4078439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n-US" sz="8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Challenges in Unconstrained Environments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4494061" y="1560909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4622648" y="1566267"/>
            <a:ext cx="1104491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Unconstrained Capture: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/>
          <p:nvPr/>
        </p:nvSpPr>
        <p:spPr>
          <a:xfrm>
            <a:off x="4622648" y="1566267"/>
            <a:ext cx="3686342" cy="26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Non-cooperative subjects, variable distances, and arbitrary viewing angles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4494061" y="1903809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4622648" y="1909167"/>
            <a:ext cx="1001967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Presentation Attacks: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4622648" y="1909167"/>
            <a:ext cx="3773463" cy="26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Spoofing with printed iris images, contact lenses, and synthetic irises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4494061" y="2246709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4622648" y="2252067"/>
            <a:ext cx="1148246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Cross-Spectral Matching: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5770894" y="2252067"/>
            <a:ext cx="2568680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Matching NIR templates against VIS images and vice versa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4494061" y="2450306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4622648" y="2455664"/>
            <a:ext cx="634594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Aging Effects: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5257242" y="2455664"/>
            <a:ext cx="2588465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Iris texture changes over time affecting template matching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4494061" y="2653903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4622648" y="2659261"/>
            <a:ext cx="102613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Periocular Biometrics: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5648781" y="2659261"/>
            <a:ext cx="2789048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Incorporating surrounding eye region for improved recognition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3"/>
          <p:cNvSpPr/>
          <p:nvPr/>
        </p:nvSpPr>
        <p:spPr>
          <a:xfrm>
            <a:off x="4351186" y="3178969"/>
            <a:ext cx="4364189" cy="1946672"/>
          </a:xfrm>
          <a:prstGeom prst="rect">
            <a:avLst/>
          </a:prstGeom>
          <a:solidFill>
            <a:srgbClr val="7B68EE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3"/>
          <p:cNvSpPr/>
          <p:nvPr/>
        </p:nvSpPr>
        <p:spPr>
          <a:xfrm>
            <a:off x="4351186" y="3178969"/>
            <a:ext cx="4364189" cy="2143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3"/>
          <p:cNvSpPr/>
          <p:nvPr/>
        </p:nvSpPr>
        <p:spPr>
          <a:xfrm>
            <a:off x="4494061" y="3321844"/>
            <a:ext cx="4078439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n-US" sz="8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Future Research Directions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3"/>
          <p:cNvSpPr/>
          <p:nvPr/>
        </p:nvSpPr>
        <p:spPr>
          <a:xfrm>
            <a:off x="4494061" y="3589734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4622648" y="3595092"/>
            <a:ext cx="1261458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Deep Learning Integration: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3"/>
          <p:cNvSpPr/>
          <p:nvPr/>
        </p:nvSpPr>
        <p:spPr>
          <a:xfrm>
            <a:off x="4622648" y="3595092"/>
            <a:ext cx="3770505" cy="26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End-to-end neural networks for robust unconstrained iris recognition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3"/>
          <p:cNvSpPr/>
          <p:nvPr/>
        </p:nvSpPr>
        <p:spPr>
          <a:xfrm>
            <a:off x="4494061" y="3932634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3"/>
          <p:cNvSpPr/>
          <p:nvPr/>
        </p:nvSpPr>
        <p:spPr>
          <a:xfrm>
            <a:off x="4622648" y="3937992"/>
            <a:ext cx="90103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Liveness Detection: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3"/>
          <p:cNvSpPr/>
          <p:nvPr/>
        </p:nvSpPr>
        <p:spPr>
          <a:xfrm>
            <a:off x="4622648" y="3937992"/>
            <a:ext cx="3765593" cy="26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Developing techniques to detect presentation attacks and ensure genuine iris capture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3"/>
          <p:cNvSpPr/>
          <p:nvPr/>
        </p:nvSpPr>
        <p:spPr>
          <a:xfrm>
            <a:off x="4494061" y="4275534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3"/>
          <p:cNvSpPr/>
          <p:nvPr/>
        </p:nvSpPr>
        <p:spPr>
          <a:xfrm>
            <a:off x="4622648" y="4280892"/>
            <a:ext cx="839642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Wearable Devices: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3"/>
          <p:cNvSpPr/>
          <p:nvPr/>
        </p:nvSpPr>
        <p:spPr>
          <a:xfrm>
            <a:off x="4622648" y="4280892"/>
            <a:ext cx="3753985" cy="26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Adapting iris recognition for AR/VR headsets and mobile biometric systems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3"/>
          <p:cNvSpPr/>
          <p:nvPr/>
        </p:nvSpPr>
        <p:spPr>
          <a:xfrm>
            <a:off x="4494061" y="4618434"/>
            <a:ext cx="4643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3"/>
          <p:cNvSpPr/>
          <p:nvPr/>
        </p:nvSpPr>
        <p:spPr>
          <a:xfrm>
            <a:off x="4622648" y="4623792"/>
            <a:ext cx="919311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Multi-Modal Fusion: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3"/>
          <p:cNvSpPr/>
          <p:nvPr/>
        </p:nvSpPr>
        <p:spPr>
          <a:xfrm>
            <a:off x="4622648" y="4623792"/>
            <a:ext cx="3923454" cy="26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Combining iris with other biometrics (face, fingerprint) for enhanced security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3"/>
          <p:cNvSpPr/>
          <p:nvPr/>
        </p:nvSpPr>
        <p:spPr>
          <a:xfrm>
            <a:off x="4351186" y="5389959"/>
            <a:ext cx="4364189" cy="942947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3"/>
          <p:cNvSpPr/>
          <p:nvPr/>
        </p:nvSpPr>
        <p:spPr>
          <a:xfrm>
            <a:off x="4351186" y="5389959"/>
            <a:ext cx="21431" cy="942947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3"/>
          <p:cNvSpPr/>
          <p:nvPr/>
        </p:nvSpPr>
        <p:spPr>
          <a:xfrm>
            <a:off x="4458342" y="5497116"/>
            <a:ext cx="4149877" cy="137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8356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Survey Conclusion: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3"/>
          <p:cNvSpPr/>
          <p:nvPr/>
        </p:nvSpPr>
        <p:spPr>
          <a:xfrm>
            <a:off x="4458342" y="5686062"/>
            <a:ext cx="388131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133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The iris recognition field is transitioning from constrained, controlled environments to real-world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3"/>
          <p:cNvSpPr/>
          <p:nvPr/>
        </p:nvSpPr>
        <p:spPr>
          <a:xfrm>
            <a:off x="4458342" y="5823217"/>
            <a:ext cx="4116781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133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unconstrained scenarios. Success requires innovative deep learning approaches combined with robust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3"/>
          <p:cNvSpPr/>
          <p:nvPr/>
        </p:nvSpPr>
        <p:spPr>
          <a:xfrm>
            <a:off x="4458342" y="5960371"/>
            <a:ext cx="382840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133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data augmentation techniques to overcome the challenges of limited training data and diverse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3"/>
          <p:cNvSpPr/>
          <p:nvPr/>
        </p:nvSpPr>
        <p:spPr>
          <a:xfrm>
            <a:off x="4458342" y="5960371"/>
            <a:ext cx="4136343" cy="253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133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capture conditions.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1" name="Google Shape;5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3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4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DNN Architecture: Detailed Layer Specifications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4"/>
          <p:cNvSpPr/>
          <p:nvPr/>
        </p:nvSpPr>
        <p:spPr>
          <a:xfrm>
            <a:off x="428625" y="928688"/>
            <a:ext cx="4582855" cy="3176513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4"/>
          <p:cNvSpPr/>
          <p:nvPr/>
        </p:nvSpPr>
        <p:spPr>
          <a:xfrm>
            <a:off x="432197" y="932259"/>
            <a:ext cx="633645" cy="23931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4"/>
          <p:cNvSpPr/>
          <p:nvPr/>
        </p:nvSpPr>
        <p:spPr>
          <a:xfrm>
            <a:off x="432197" y="932259"/>
            <a:ext cx="633645" cy="23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4"/>
          <p:cNvSpPr/>
          <p:nvPr/>
        </p:nvSpPr>
        <p:spPr>
          <a:xfrm>
            <a:off x="1065842" y="932259"/>
            <a:ext cx="790222" cy="23931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4"/>
          <p:cNvSpPr/>
          <p:nvPr/>
        </p:nvSpPr>
        <p:spPr>
          <a:xfrm>
            <a:off x="1065842" y="932259"/>
            <a:ext cx="790222" cy="23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1856063" y="932259"/>
            <a:ext cx="1170319" cy="23931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4"/>
          <p:cNvSpPr/>
          <p:nvPr/>
        </p:nvSpPr>
        <p:spPr>
          <a:xfrm>
            <a:off x="1856063" y="932259"/>
            <a:ext cx="1170319" cy="23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Kernel/Output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4"/>
          <p:cNvSpPr/>
          <p:nvPr/>
        </p:nvSpPr>
        <p:spPr>
          <a:xfrm>
            <a:off x="3024122" y="932259"/>
            <a:ext cx="900726" cy="23931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4"/>
          <p:cNvSpPr/>
          <p:nvPr/>
        </p:nvSpPr>
        <p:spPr>
          <a:xfrm>
            <a:off x="3024122" y="932259"/>
            <a:ext cx="900726" cy="23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4"/>
          <p:cNvSpPr/>
          <p:nvPr/>
        </p:nvSpPr>
        <p:spPr>
          <a:xfrm>
            <a:off x="3922421" y="932259"/>
            <a:ext cx="1085487" cy="23931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4"/>
          <p:cNvSpPr/>
          <p:nvPr/>
        </p:nvSpPr>
        <p:spPr>
          <a:xfrm>
            <a:off x="3922421" y="932259"/>
            <a:ext cx="1085487" cy="23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Output Shape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4"/>
          <p:cNvSpPr/>
          <p:nvPr/>
        </p:nvSpPr>
        <p:spPr>
          <a:xfrm>
            <a:off x="432197" y="1164431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4"/>
          <p:cNvSpPr/>
          <p:nvPr/>
        </p:nvSpPr>
        <p:spPr>
          <a:xfrm>
            <a:off x="1070139" y="1164431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4"/>
          <p:cNvSpPr/>
          <p:nvPr/>
        </p:nvSpPr>
        <p:spPr>
          <a:xfrm>
            <a:off x="1865747" y="1164431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4"/>
          <p:cNvSpPr/>
          <p:nvPr/>
        </p:nvSpPr>
        <p:spPr>
          <a:xfrm>
            <a:off x="3033638" y="1164431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4"/>
          <p:cNvSpPr/>
          <p:nvPr/>
        </p:nvSpPr>
        <p:spPr>
          <a:xfrm>
            <a:off x="3929090" y="1164431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640×480×1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4"/>
          <p:cNvSpPr/>
          <p:nvPr/>
        </p:nvSpPr>
        <p:spPr>
          <a:xfrm>
            <a:off x="432197" y="1373721"/>
            <a:ext cx="4575711" cy="20929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4"/>
          <p:cNvSpPr/>
          <p:nvPr/>
        </p:nvSpPr>
        <p:spPr>
          <a:xfrm>
            <a:off x="432197" y="1373721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Conv1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4"/>
          <p:cNvSpPr/>
          <p:nvPr/>
        </p:nvSpPr>
        <p:spPr>
          <a:xfrm>
            <a:off x="1070139" y="1373721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Conv2D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4"/>
          <p:cNvSpPr/>
          <p:nvPr/>
        </p:nvSpPr>
        <p:spPr>
          <a:xfrm>
            <a:off x="1865747" y="1373721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3×3, 64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4"/>
          <p:cNvSpPr/>
          <p:nvPr/>
        </p:nvSpPr>
        <p:spPr>
          <a:xfrm>
            <a:off x="3033638" y="1373721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4"/>
          <p:cNvSpPr/>
          <p:nvPr/>
        </p:nvSpPr>
        <p:spPr>
          <a:xfrm>
            <a:off x="3929090" y="1373721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640×480×64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4"/>
          <p:cNvSpPr/>
          <p:nvPr/>
        </p:nvSpPr>
        <p:spPr>
          <a:xfrm>
            <a:off x="432197" y="1583010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BN1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4"/>
          <p:cNvSpPr/>
          <p:nvPr/>
        </p:nvSpPr>
        <p:spPr>
          <a:xfrm>
            <a:off x="1070139" y="1583010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BatchNorm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4"/>
          <p:cNvSpPr/>
          <p:nvPr/>
        </p:nvSpPr>
        <p:spPr>
          <a:xfrm>
            <a:off x="1865747" y="1583010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4"/>
          <p:cNvSpPr/>
          <p:nvPr/>
        </p:nvSpPr>
        <p:spPr>
          <a:xfrm>
            <a:off x="3033638" y="1583010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4"/>
          <p:cNvSpPr/>
          <p:nvPr/>
        </p:nvSpPr>
        <p:spPr>
          <a:xfrm>
            <a:off x="3929090" y="1583010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640×480×64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4"/>
          <p:cNvSpPr/>
          <p:nvPr/>
        </p:nvSpPr>
        <p:spPr>
          <a:xfrm>
            <a:off x="432197" y="1792300"/>
            <a:ext cx="4575711" cy="20929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4"/>
          <p:cNvSpPr/>
          <p:nvPr/>
        </p:nvSpPr>
        <p:spPr>
          <a:xfrm>
            <a:off x="432197" y="1792300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Pool1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4"/>
          <p:cNvSpPr/>
          <p:nvPr/>
        </p:nvSpPr>
        <p:spPr>
          <a:xfrm>
            <a:off x="1070139" y="1792300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MaxPool2D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4"/>
          <p:cNvSpPr/>
          <p:nvPr/>
        </p:nvSpPr>
        <p:spPr>
          <a:xfrm>
            <a:off x="1865747" y="1792300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2×2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4"/>
          <p:cNvSpPr/>
          <p:nvPr/>
        </p:nvSpPr>
        <p:spPr>
          <a:xfrm>
            <a:off x="3033638" y="1792300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4"/>
          <p:cNvSpPr/>
          <p:nvPr/>
        </p:nvSpPr>
        <p:spPr>
          <a:xfrm>
            <a:off x="3929090" y="1792300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320×240×64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4"/>
          <p:cNvSpPr/>
          <p:nvPr/>
        </p:nvSpPr>
        <p:spPr>
          <a:xfrm>
            <a:off x="432197" y="2001589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Conv2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4"/>
          <p:cNvSpPr/>
          <p:nvPr/>
        </p:nvSpPr>
        <p:spPr>
          <a:xfrm>
            <a:off x="1070139" y="2001589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Conv2D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4"/>
          <p:cNvSpPr/>
          <p:nvPr/>
        </p:nvSpPr>
        <p:spPr>
          <a:xfrm>
            <a:off x="1865747" y="2001589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3×3, 128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4"/>
          <p:cNvSpPr/>
          <p:nvPr/>
        </p:nvSpPr>
        <p:spPr>
          <a:xfrm>
            <a:off x="3033638" y="2001589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4"/>
          <p:cNvSpPr/>
          <p:nvPr/>
        </p:nvSpPr>
        <p:spPr>
          <a:xfrm>
            <a:off x="3929090" y="2001589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320×240×128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4"/>
          <p:cNvSpPr/>
          <p:nvPr/>
        </p:nvSpPr>
        <p:spPr>
          <a:xfrm>
            <a:off x="432197" y="2210879"/>
            <a:ext cx="4575711" cy="20929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4"/>
          <p:cNvSpPr/>
          <p:nvPr/>
        </p:nvSpPr>
        <p:spPr>
          <a:xfrm>
            <a:off x="432197" y="2210879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BN2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4"/>
          <p:cNvSpPr/>
          <p:nvPr/>
        </p:nvSpPr>
        <p:spPr>
          <a:xfrm>
            <a:off x="1070139" y="2210879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BatchNorm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4"/>
          <p:cNvSpPr/>
          <p:nvPr/>
        </p:nvSpPr>
        <p:spPr>
          <a:xfrm>
            <a:off x="1865747" y="2210879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4"/>
          <p:cNvSpPr/>
          <p:nvPr/>
        </p:nvSpPr>
        <p:spPr>
          <a:xfrm>
            <a:off x="3033638" y="2210879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4"/>
          <p:cNvSpPr/>
          <p:nvPr/>
        </p:nvSpPr>
        <p:spPr>
          <a:xfrm>
            <a:off x="3929090" y="2210879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320×240×128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4"/>
          <p:cNvSpPr/>
          <p:nvPr/>
        </p:nvSpPr>
        <p:spPr>
          <a:xfrm>
            <a:off x="432197" y="2420169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Pool2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4"/>
          <p:cNvSpPr/>
          <p:nvPr/>
        </p:nvSpPr>
        <p:spPr>
          <a:xfrm>
            <a:off x="1070139" y="2420169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MaxPool2D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4"/>
          <p:cNvSpPr/>
          <p:nvPr/>
        </p:nvSpPr>
        <p:spPr>
          <a:xfrm>
            <a:off x="1865747" y="2420169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2×2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4"/>
          <p:cNvSpPr/>
          <p:nvPr/>
        </p:nvSpPr>
        <p:spPr>
          <a:xfrm>
            <a:off x="3033638" y="2420169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4"/>
          <p:cNvSpPr/>
          <p:nvPr/>
        </p:nvSpPr>
        <p:spPr>
          <a:xfrm>
            <a:off x="3929090" y="2420169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160×120×128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4"/>
          <p:cNvSpPr/>
          <p:nvPr/>
        </p:nvSpPr>
        <p:spPr>
          <a:xfrm>
            <a:off x="432197" y="2629458"/>
            <a:ext cx="4575711" cy="20929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4"/>
          <p:cNvSpPr/>
          <p:nvPr/>
        </p:nvSpPr>
        <p:spPr>
          <a:xfrm>
            <a:off x="432197" y="2629458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Conv3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4"/>
          <p:cNvSpPr/>
          <p:nvPr/>
        </p:nvSpPr>
        <p:spPr>
          <a:xfrm>
            <a:off x="1070139" y="2629458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Conv2D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4"/>
          <p:cNvSpPr/>
          <p:nvPr/>
        </p:nvSpPr>
        <p:spPr>
          <a:xfrm>
            <a:off x="1865747" y="2629458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3×3, 256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4"/>
          <p:cNvSpPr/>
          <p:nvPr/>
        </p:nvSpPr>
        <p:spPr>
          <a:xfrm>
            <a:off x="3033638" y="2629458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4"/>
          <p:cNvSpPr/>
          <p:nvPr/>
        </p:nvSpPr>
        <p:spPr>
          <a:xfrm>
            <a:off x="3929090" y="2629458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160×120×256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4"/>
          <p:cNvSpPr/>
          <p:nvPr/>
        </p:nvSpPr>
        <p:spPr>
          <a:xfrm>
            <a:off x="432197" y="2838748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BN3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4"/>
          <p:cNvSpPr/>
          <p:nvPr/>
        </p:nvSpPr>
        <p:spPr>
          <a:xfrm>
            <a:off x="1070139" y="2838748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BatchNorm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4"/>
          <p:cNvSpPr/>
          <p:nvPr/>
        </p:nvSpPr>
        <p:spPr>
          <a:xfrm>
            <a:off x="1865747" y="2838748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4"/>
          <p:cNvSpPr/>
          <p:nvPr/>
        </p:nvSpPr>
        <p:spPr>
          <a:xfrm>
            <a:off x="3033638" y="2838748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4"/>
          <p:cNvSpPr/>
          <p:nvPr/>
        </p:nvSpPr>
        <p:spPr>
          <a:xfrm>
            <a:off x="3929090" y="2838748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160×120×256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4"/>
          <p:cNvSpPr/>
          <p:nvPr/>
        </p:nvSpPr>
        <p:spPr>
          <a:xfrm>
            <a:off x="432197" y="3048037"/>
            <a:ext cx="4575711" cy="20929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4"/>
          <p:cNvSpPr/>
          <p:nvPr/>
        </p:nvSpPr>
        <p:spPr>
          <a:xfrm>
            <a:off x="432197" y="3048037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Pool3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4"/>
          <p:cNvSpPr/>
          <p:nvPr/>
        </p:nvSpPr>
        <p:spPr>
          <a:xfrm>
            <a:off x="1070139" y="3048037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MaxPool2D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4"/>
          <p:cNvSpPr/>
          <p:nvPr/>
        </p:nvSpPr>
        <p:spPr>
          <a:xfrm>
            <a:off x="1865747" y="3048037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2×2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4"/>
          <p:cNvSpPr/>
          <p:nvPr/>
        </p:nvSpPr>
        <p:spPr>
          <a:xfrm>
            <a:off x="3033638" y="3048037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4"/>
          <p:cNvSpPr/>
          <p:nvPr/>
        </p:nvSpPr>
        <p:spPr>
          <a:xfrm>
            <a:off x="3929090" y="3048037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80×60×256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4"/>
          <p:cNvSpPr/>
          <p:nvPr/>
        </p:nvSpPr>
        <p:spPr>
          <a:xfrm>
            <a:off x="432197" y="3257327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DeConv3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4"/>
          <p:cNvSpPr/>
          <p:nvPr/>
        </p:nvSpPr>
        <p:spPr>
          <a:xfrm>
            <a:off x="1070139" y="3257327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Deconv2D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4"/>
          <p:cNvSpPr/>
          <p:nvPr/>
        </p:nvSpPr>
        <p:spPr>
          <a:xfrm>
            <a:off x="1865747" y="3257327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4×4, 128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4"/>
          <p:cNvSpPr/>
          <p:nvPr/>
        </p:nvSpPr>
        <p:spPr>
          <a:xfrm>
            <a:off x="3033638" y="3257327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4"/>
          <p:cNvSpPr/>
          <p:nvPr/>
        </p:nvSpPr>
        <p:spPr>
          <a:xfrm>
            <a:off x="3929090" y="3257327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160×120×128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4"/>
          <p:cNvSpPr/>
          <p:nvPr/>
        </p:nvSpPr>
        <p:spPr>
          <a:xfrm>
            <a:off x="432197" y="3466616"/>
            <a:ext cx="4575711" cy="20929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4"/>
          <p:cNvSpPr/>
          <p:nvPr/>
        </p:nvSpPr>
        <p:spPr>
          <a:xfrm>
            <a:off x="432197" y="3466616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DeConv2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4"/>
          <p:cNvSpPr/>
          <p:nvPr/>
        </p:nvSpPr>
        <p:spPr>
          <a:xfrm>
            <a:off x="1070139" y="3466616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Deconv2D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4"/>
          <p:cNvSpPr/>
          <p:nvPr/>
        </p:nvSpPr>
        <p:spPr>
          <a:xfrm>
            <a:off x="1865747" y="3466616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4×4, 64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4"/>
          <p:cNvSpPr/>
          <p:nvPr/>
        </p:nvSpPr>
        <p:spPr>
          <a:xfrm>
            <a:off x="3033638" y="3466616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4"/>
          <p:cNvSpPr/>
          <p:nvPr/>
        </p:nvSpPr>
        <p:spPr>
          <a:xfrm>
            <a:off x="3929090" y="3466616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320×240×64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4"/>
          <p:cNvSpPr/>
          <p:nvPr/>
        </p:nvSpPr>
        <p:spPr>
          <a:xfrm>
            <a:off x="432197" y="3675906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DeConv1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4"/>
          <p:cNvSpPr/>
          <p:nvPr/>
        </p:nvSpPr>
        <p:spPr>
          <a:xfrm>
            <a:off x="1070139" y="3675906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Deconv2D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4"/>
          <p:cNvSpPr/>
          <p:nvPr/>
        </p:nvSpPr>
        <p:spPr>
          <a:xfrm>
            <a:off x="1865747" y="3675906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4×4, 32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3033638" y="3675906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3929090" y="3675906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640×480×32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4"/>
          <p:cNvSpPr/>
          <p:nvPr/>
        </p:nvSpPr>
        <p:spPr>
          <a:xfrm>
            <a:off x="432197" y="3885195"/>
            <a:ext cx="4575711" cy="20929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4"/>
          <p:cNvSpPr/>
          <p:nvPr/>
        </p:nvSpPr>
        <p:spPr>
          <a:xfrm>
            <a:off x="432197" y="3885195"/>
            <a:ext cx="63794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4"/>
          <p:cNvSpPr/>
          <p:nvPr/>
        </p:nvSpPr>
        <p:spPr>
          <a:xfrm>
            <a:off x="1070139" y="3885195"/>
            <a:ext cx="795607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Conv2D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4"/>
          <p:cNvSpPr/>
          <p:nvPr/>
        </p:nvSpPr>
        <p:spPr>
          <a:xfrm>
            <a:off x="1865747" y="3885195"/>
            <a:ext cx="116789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1×1, 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4"/>
          <p:cNvSpPr/>
          <p:nvPr/>
        </p:nvSpPr>
        <p:spPr>
          <a:xfrm>
            <a:off x="3033638" y="3885195"/>
            <a:ext cx="895452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4"/>
          <p:cNvSpPr/>
          <p:nvPr/>
        </p:nvSpPr>
        <p:spPr>
          <a:xfrm>
            <a:off x="3929090" y="3885195"/>
            <a:ext cx="1078818" cy="209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640×480×2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4"/>
          <p:cNvSpPr/>
          <p:nvPr/>
        </p:nvSpPr>
        <p:spPr>
          <a:xfrm>
            <a:off x="5190074" y="928688"/>
            <a:ext cx="3525301" cy="1242901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5190074" y="928688"/>
            <a:ext cx="3525301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4"/>
          <p:cNvSpPr/>
          <p:nvPr/>
        </p:nvSpPr>
        <p:spPr>
          <a:xfrm>
            <a:off x="5290086" y="1028700"/>
            <a:ext cx="332527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Parameter Analysis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4"/>
          <p:cNvSpPr/>
          <p:nvPr/>
        </p:nvSpPr>
        <p:spPr>
          <a:xfrm>
            <a:off x="5290086" y="1235869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Total Parameters: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7.2M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4"/>
          <p:cNvSpPr/>
          <p:nvPr/>
        </p:nvSpPr>
        <p:spPr>
          <a:xfrm>
            <a:off x="5290086" y="1398724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Trainable Parameters: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7.1M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4"/>
          <p:cNvSpPr/>
          <p:nvPr/>
        </p:nvSpPr>
        <p:spPr>
          <a:xfrm>
            <a:off x="5290086" y="1561579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Non-trainable Parameters: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0.1M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4"/>
          <p:cNvSpPr/>
          <p:nvPr/>
        </p:nvSpPr>
        <p:spPr>
          <a:xfrm>
            <a:off x="5290086" y="1724434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Model Size: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28.8 MB (FP32)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4"/>
          <p:cNvSpPr/>
          <p:nvPr/>
        </p:nvSpPr>
        <p:spPr>
          <a:xfrm>
            <a:off x="5290086" y="1887289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Model Size: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7.2 MB (INT8)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4"/>
          <p:cNvSpPr/>
          <p:nvPr/>
        </p:nvSpPr>
        <p:spPr>
          <a:xfrm>
            <a:off x="5190074" y="2235882"/>
            <a:ext cx="3525301" cy="1242901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4"/>
          <p:cNvSpPr/>
          <p:nvPr/>
        </p:nvSpPr>
        <p:spPr>
          <a:xfrm>
            <a:off x="5190074" y="2235882"/>
            <a:ext cx="3525301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4"/>
          <p:cNvSpPr/>
          <p:nvPr/>
        </p:nvSpPr>
        <p:spPr>
          <a:xfrm>
            <a:off x="5290086" y="1235869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4"/>
          <p:cNvSpPr/>
          <p:nvPr/>
        </p:nvSpPr>
        <p:spPr>
          <a:xfrm>
            <a:off x="5290086" y="1398724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4"/>
          <p:cNvSpPr/>
          <p:nvPr/>
        </p:nvSpPr>
        <p:spPr>
          <a:xfrm>
            <a:off x="5290086" y="1561579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4"/>
          <p:cNvSpPr/>
          <p:nvPr/>
        </p:nvSpPr>
        <p:spPr>
          <a:xfrm>
            <a:off x="5290086" y="1724434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4"/>
          <p:cNvSpPr/>
          <p:nvPr/>
        </p:nvSpPr>
        <p:spPr>
          <a:xfrm>
            <a:off x="5290086" y="1887289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4"/>
          <p:cNvSpPr/>
          <p:nvPr/>
        </p:nvSpPr>
        <p:spPr>
          <a:xfrm>
            <a:off x="5290086" y="2335895"/>
            <a:ext cx="332527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Computational Complexity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4"/>
          <p:cNvSpPr/>
          <p:nvPr/>
        </p:nvSpPr>
        <p:spPr>
          <a:xfrm>
            <a:off x="5290086" y="2543063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FLOPs: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2.8 GFLOPs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4"/>
          <p:cNvSpPr/>
          <p:nvPr/>
        </p:nvSpPr>
        <p:spPr>
          <a:xfrm>
            <a:off x="5290086" y="2705919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GPU Inference: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45-60 ms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4"/>
          <p:cNvSpPr/>
          <p:nvPr/>
        </p:nvSpPr>
        <p:spPr>
          <a:xfrm>
            <a:off x="5290086" y="2868774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CPU Inference: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800-1200 ms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4"/>
          <p:cNvSpPr/>
          <p:nvPr/>
        </p:nvSpPr>
        <p:spPr>
          <a:xfrm>
            <a:off x="5290086" y="3031629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Mobile GPU: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120-180 ms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4"/>
          <p:cNvSpPr/>
          <p:nvPr/>
        </p:nvSpPr>
        <p:spPr>
          <a:xfrm>
            <a:off x="5290086" y="3194484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Peak Memory: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512 MB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4"/>
          <p:cNvSpPr/>
          <p:nvPr/>
        </p:nvSpPr>
        <p:spPr>
          <a:xfrm>
            <a:off x="5190074" y="3543077"/>
            <a:ext cx="3525301" cy="1080046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4"/>
          <p:cNvSpPr/>
          <p:nvPr/>
        </p:nvSpPr>
        <p:spPr>
          <a:xfrm>
            <a:off x="5190074" y="3543077"/>
            <a:ext cx="3525301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4"/>
          <p:cNvSpPr/>
          <p:nvPr/>
        </p:nvSpPr>
        <p:spPr>
          <a:xfrm>
            <a:off x="5290086" y="2543063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4"/>
          <p:cNvSpPr/>
          <p:nvPr/>
        </p:nvSpPr>
        <p:spPr>
          <a:xfrm>
            <a:off x="5290086" y="2705919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4"/>
          <p:cNvSpPr/>
          <p:nvPr/>
        </p:nvSpPr>
        <p:spPr>
          <a:xfrm>
            <a:off x="5290086" y="2868774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4"/>
          <p:cNvSpPr/>
          <p:nvPr/>
        </p:nvSpPr>
        <p:spPr>
          <a:xfrm>
            <a:off x="5290086" y="3031629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4"/>
          <p:cNvSpPr/>
          <p:nvPr/>
        </p:nvSpPr>
        <p:spPr>
          <a:xfrm>
            <a:off x="5290086" y="3194484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4"/>
          <p:cNvSpPr/>
          <p:nvPr/>
        </p:nvSpPr>
        <p:spPr>
          <a:xfrm>
            <a:off x="5290086" y="3643089"/>
            <a:ext cx="332527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Features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4"/>
          <p:cNvSpPr/>
          <p:nvPr/>
        </p:nvSpPr>
        <p:spPr>
          <a:xfrm>
            <a:off x="5290086" y="3850258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Skip connections at 3 levels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4"/>
          <p:cNvSpPr/>
          <p:nvPr/>
        </p:nvSpPr>
        <p:spPr>
          <a:xfrm>
            <a:off x="5290086" y="4013113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Batch normalization after each conv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4"/>
          <p:cNvSpPr/>
          <p:nvPr/>
        </p:nvSpPr>
        <p:spPr>
          <a:xfrm>
            <a:off x="5290086" y="4175968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Dropout (p=0.5) in decoder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4"/>
          <p:cNvSpPr/>
          <p:nvPr/>
        </p:nvSpPr>
        <p:spPr>
          <a:xfrm>
            <a:off x="5290086" y="4338824"/>
            <a:ext cx="332527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Softmax output for 2-class segmentation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4"/>
          <p:cNvSpPr/>
          <p:nvPr/>
        </p:nvSpPr>
        <p:spPr>
          <a:xfrm>
            <a:off x="5190074" y="4687416"/>
            <a:ext cx="3525301" cy="604317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95" name="Google Shape;695;p14"/>
          <p:cNvSpPr/>
          <p:nvPr/>
        </p:nvSpPr>
        <p:spPr>
          <a:xfrm>
            <a:off x="5190074" y="4687416"/>
            <a:ext cx="14288" cy="604317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4"/>
          <p:cNvSpPr/>
          <p:nvPr/>
        </p:nvSpPr>
        <p:spPr>
          <a:xfrm>
            <a:off x="5290086" y="3850258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4"/>
          <p:cNvSpPr/>
          <p:nvPr/>
        </p:nvSpPr>
        <p:spPr>
          <a:xfrm>
            <a:off x="5290086" y="4013113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4"/>
          <p:cNvSpPr/>
          <p:nvPr/>
        </p:nvSpPr>
        <p:spPr>
          <a:xfrm>
            <a:off x="5290086" y="4175968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4"/>
          <p:cNvSpPr/>
          <p:nvPr/>
        </p:nvSpPr>
        <p:spPr>
          <a:xfrm>
            <a:off x="5290086" y="4338824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4"/>
          <p:cNvSpPr/>
          <p:nvPr/>
        </p:nvSpPr>
        <p:spPr>
          <a:xfrm>
            <a:off x="5261511" y="4758854"/>
            <a:ext cx="3382426" cy="11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Efficiency Advantage: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4"/>
          <p:cNvSpPr/>
          <p:nvPr/>
        </p:nvSpPr>
        <p:spPr>
          <a:xfrm>
            <a:off x="5261511" y="4890288"/>
            <a:ext cx="308353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This architecture is 3.2× smaller than VGG-16 (25.5M params) and 2.1× smaller than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4"/>
          <p:cNvSpPr/>
          <p:nvPr/>
        </p:nvSpPr>
        <p:spPr>
          <a:xfrm>
            <a:off x="5261511" y="4890288"/>
            <a:ext cx="3372101" cy="217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lang="en-US" sz="568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ResNet-34 (21.8M params) while achieving comparable or better accuracy on iris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4"/>
          <p:cNvSpPr/>
          <p:nvPr/>
        </p:nvSpPr>
        <p:spPr>
          <a:xfrm>
            <a:off x="7947422" y="5000290"/>
            <a:ext cx="534916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segmentation.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9" name="Google Shape;7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98043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5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Encoder-Decoder Structure and Skip Connections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5"/>
          <p:cNvSpPr/>
          <p:nvPr/>
        </p:nvSpPr>
        <p:spPr>
          <a:xfrm>
            <a:off x="428625" y="914400"/>
            <a:ext cx="4054078" cy="2028825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5"/>
          <p:cNvSpPr/>
          <p:nvPr/>
        </p:nvSpPr>
        <p:spPr>
          <a:xfrm>
            <a:off x="428625" y="91440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5"/>
          <p:cNvSpPr/>
          <p:nvPr/>
        </p:nvSpPr>
        <p:spPr>
          <a:xfrm>
            <a:off x="514350" y="1000125"/>
            <a:ext cx="3882628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Encoder-Decoder Data Flow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5"/>
          <p:cNvSpPr/>
          <p:nvPr/>
        </p:nvSpPr>
        <p:spPr>
          <a:xfrm>
            <a:off x="514350" y="1207294"/>
            <a:ext cx="3882628" cy="1628775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5"/>
          <p:cNvSpPr/>
          <p:nvPr/>
        </p:nvSpPr>
        <p:spPr>
          <a:xfrm>
            <a:off x="585788" y="1296591"/>
            <a:ext cx="552301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ENCODER PATH: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5"/>
          <p:cNvSpPr/>
          <p:nvPr/>
        </p:nvSpPr>
        <p:spPr>
          <a:xfrm>
            <a:off x="585788" y="1414463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Input: 640×480×1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5"/>
          <p:cNvSpPr/>
          <p:nvPr/>
        </p:nvSpPr>
        <p:spPr>
          <a:xfrm>
            <a:off x="585788" y="1535906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↓ Conv(64) + ReLU + BN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5"/>
          <p:cNvSpPr/>
          <p:nvPr/>
        </p:nvSpPr>
        <p:spPr>
          <a:xfrm>
            <a:off x="585788" y="1657350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640×480×64 [Save for skip]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5"/>
          <p:cNvSpPr/>
          <p:nvPr/>
        </p:nvSpPr>
        <p:spPr>
          <a:xfrm>
            <a:off x="585788" y="1778794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↓ MaxPool(2×2)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5"/>
          <p:cNvSpPr/>
          <p:nvPr/>
        </p:nvSpPr>
        <p:spPr>
          <a:xfrm>
            <a:off x="585788" y="1900238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320×240×64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5"/>
          <p:cNvSpPr/>
          <p:nvPr/>
        </p:nvSpPr>
        <p:spPr>
          <a:xfrm>
            <a:off x="585788" y="2021681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↓ Conv(128) + ReLU + BN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5"/>
          <p:cNvSpPr/>
          <p:nvPr/>
        </p:nvSpPr>
        <p:spPr>
          <a:xfrm>
            <a:off x="585788" y="2143125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320×240×128 [Save for skip]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5"/>
          <p:cNvSpPr/>
          <p:nvPr/>
        </p:nvSpPr>
        <p:spPr>
          <a:xfrm>
            <a:off x="585788" y="2264569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↓ MaxPool(2×2)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5"/>
          <p:cNvSpPr/>
          <p:nvPr/>
        </p:nvSpPr>
        <p:spPr>
          <a:xfrm>
            <a:off x="585788" y="2386013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160×120×128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5"/>
          <p:cNvSpPr/>
          <p:nvPr/>
        </p:nvSpPr>
        <p:spPr>
          <a:xfrm>
            <a:off x="585788" y="2507456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↓ Conv(256) + ReLU + BN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5"/>
          <p:cNvSpPr/>
          <p:nvPr/>
        </p:nvSpPr>
        <p:spPr>
          <a:xfrm>
            <a:off x="585788" y="2628900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160×120×256 [Bottleneck]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5"/>
          <p:cNvSpPr/>
          <p:nvPr/>
        </p:nvSpPr>
        <p:spPr>
          <a:xfrm>
            <a:off x="428625" y="2978944"/>
            <a:ext cx="4054078" cy="2271713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5"/>
          <p:cNvSpPr/>
          <p:nvPr/>
        </p:nvSpPr>
        <p:spPr>
          <a:xfrm>
            <a:off x="428625" y="2978944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5"/>
          <p:cNvSpPr/>
          <p:nvPr/>
        </p:nvSpPr>
        <p:spPr>
          <a:xfrm>
            <a:off x="514350" y="3064669"/>
            <a:ext cx="3882628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Decoder Path with Skip Connections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5"/>
          <p:cNvSpPr/>
          <p:nvPr/>
        </p:nvSpPr>
        <p:spPr>
          <a:xfrm>
            <a:off x="514350" y="3271838"/>
            <a:ext cx="3882628" cy="1871663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5"/>
          <p:cNvSpPr/>
          <p:nvPr/>
        </p:nvSpPr>
        <p:spPr>
          <a:xfrm>
            <a:off x="585788" y="3361134"/>
            <a:ext cx="548227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DECODER PATH: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5"/>
          <p:cNvSpPr/>
          <p:nvPr/>
        </p:nvSpPr>
        <p:spPr>
          <a:xfrm>
            <a:off x="585788" y="3479006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160×120×256 [Bottleneck]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5"/>
          <p:cNvSpPr/>
          <p:nvPr/>
        </p:nvSpPr>
        <p:spPr>
          <a:xfrm>
            <a:off x="585788" y="3600450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↓ Deconv(4×4, 128)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5"/>
          <p:cNvSpPr/>
          <p:nvPr/>
        </p:nvSpPr>
        <p:spPr>
          <a:xfrm>
            <a:off x="585788" y="3721894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320×240×128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5"/>
          <p:cNvSpPr/>
          <p:nvPr/>
        </p:nvSpPr>
        <p:spPr>
          <a:xfrm>
            <a:off x="585788" y="3846909"/>
            <a:ext cx="1146153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⟲ Concat with skip from encoder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5"/>
          <p:cNvSpPr/>
          <p:nvPr/>
        </p:nvSpPr>
        <p:spPr>
          <a:xfrm>
            <a:off x="585788" y="3964781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320×240×256 [Fused]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5"/>
          <p:cNvSpPr/>
          <p:nvPr/>
        </p:nvSpPr>
        <p:spPr>
          <a:xfrm>
            <a:off x="585788" y="4086225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↓ Conv(128) + ReLU + BN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5"/>
          <p:cNvSpPr/>
          <p:nvPr/>
        </p:nvSpPr>
        <p:spPr>
          <a:xfrm>
            <a:off x="585788" y="4207669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320×240×128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5"/>
          <p:cNvSpPr/>
          <p:nvPr/>
        </p:nvSpPr>
        <p:spPr>
          <a:xfrm>
            <a:off x="585788" y="4329113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↓ Deconv(4×4, 64)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5"/>
          <p:cNvSpPr/>
          <p:nvPr/>
        </p:nvSpPr>
        <p:spPr>
          <a:xfrm>
            <a:off x="585788" y="4450556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640×480×64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5"/>
          <p:cNvSpPr/>
          <p:nvPr/>
        </p:nvSpPr>
        <p:spPr>
          <a:xfrm>
            <a:off x="585788" y="4575572"/>
            <a:ext cx="1146153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⟲ Concat with skip from encoder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15"/>
          <p:cNvSpPr/>
          <p:nvPr/>
        </p:nvSpPr>
        <p:spPr>
          <a:xfrm>
            <a:off x="585788" y="4693444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→ 640×480×128 [Fused]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5"/>
          <p:cNvSpPr/>
          <p:nvPr/>
        </p:nvSpPr>
        <p:spPr>
          <a:xfrm>
            <a:off x="585788" y="4814888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↓ Conv(2) + Softmax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5"/>
          <p:cNvSpPr/>
          <p:nvPr/>
        </p:nvSpPr>
        <p:spPr>
          <a:xfrm>
            <a:off x="585788" y="4936331"/>
            <a:ext cx="3739753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Output: 640×480×2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5"/>
          <p:cNvSpPr/>
          <p:nvPr/>
        </p:nvSpPr>
        <p:spPr>
          <a:xfrm>
            <a:off x="4661297" y="914400"/>
            <a:ext cx="4054078" cy="2122922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5"/>
          <p:cNvSpPr/>
          <p:nvPr/>
        </p:nvSpPr>
        <p:spPr>
          <a:xfrm>
            <a:off x="4661297" y="91440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5"/>
          <p:cNvSpPr/>
          <p:nvPr/>
        </p:nvSpPr>
        <p:spPr>
          <a:xfrm>
            <a:off x="4747022" y="1000125"/>
            <a:ext cx="3882628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Skip Connections: Function and Benefits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5"/>
          <p:cNvSpPr/>
          <p:nvPr/>
        </p:nvSpPr>
        <p:spPr>
          <a:xfrm>
            <a:off x="4747022" y="1207294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Purpose: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Preserve high-resolution spatial information from encoder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5"/>
          <p:cNvSpPr/>
          <p:nvPr/>
        </p:nvSpPr>
        <p:spPr>
          <a:xfrm>
            <a:off x="4747022" y="1370149"/>
            <a:ext cx="3882628" cy="239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Mechanism: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Concatenate encoder features with decoder features at corresponding resolution levels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5"/>
          <p:cNvSpPr/>
          <p:nvPr/>
        </p:nvSpPr>
        <p:spPr>
          <a:xfrm>
            <a:off x="4747022" y="1652997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Levels: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3 skip connections at 320×240, 640×480, and intermediate levels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5"/>
          <p:cNvSpPr/>
          <p:nvPr/>
        </p:nvSpPr>
        <p:spPr>
          <a:xfrm>
            <a:off x="4747022" y="1815852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Benefit 1: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Enables fine-grained boundary detection through high-resolution features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5"/>
          <p:cNvSpPr/>
          <p:nvPr/>
        </p:nvSpPr>
        <p:spPr>
          <a:xfrm>
            <a:off x="4747022" y="1978707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Benefit 2: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Mitigates vanishing gradient problem during backpropagation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5"/>
          <p:cNvSpPr/>
          <p:nvPr/>
        </p:nvSpPr>
        <p:spPr>
          <a:xfrm>
            <a:off x="4747022" y="2141562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Benefit 3: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Allows network to learn residual connections and feature refinement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5"/>
          <p:cNvSpPr/>
          <p:nvPr/>
        </p:nvSpPr>
        <p:spPr>
          <a:xfrm>
            <a:off x="4747022" y="2318705"/>
            <a:ext cx="3882628" cy="611460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5"/>
          <p:cNvSpPr/>
          <p:nvPr/>
        </p:nvSpPr>
        <p:spPr>
          <a:xfrm>
            <a:off x="4747022" y="2318705"/>
            <a:ext cx="14288" cy="611460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5"/>
          <p:cNvSpPr/>
          <p:nvPr/>
        </p:nvSpPr>
        <p:spPr>
          <a:xfrm>
            <a:off x="4747022" y="1207294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5"/>
          <p:cNvSpPr/>
          <p:nvPr/>
        </p:nvSpPr>
        <p:spPr>
          <a:xfrm>
            <a:off x="4747022" y="1370149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5"/>
          <p:cNvSpPr/>
          <p:nvPr/>
        </p:nvSpPr>
        <p:spPr>
          <a:xfrm>
            <a:off x="4747022" y="1652997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5"/>
          <p:cNvSpPr/>
          <p:nvPr/>
        </p:nvSpPr>
        <p:spPr>
          <a:xfrm>
            <a:off x="4747022" y="1815852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5"/>
          <p:cNvSpPr/>
          <p:nvPr/>
        </p:nvSpPr>
        <p:spPr>
          <a:xfrm>
            <a:off x="4747022" y="1978707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5"/>
          <p:cNvSpPr/>
          <p:nvPr/>
        </p:nvSpPr>
        <p:spPr>
          <a:xfrm>
            <a:off x="4747022" y="2141562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5"/>
          <p:cNvSpPr/>
          <p:nvPr/>
        </p:nvSpPr>
        <p:spPr>
          <a:xfrm>
            <a:off x="4818459" y="2390142"/>
            <a:ext cx="3739753" cy="11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Multi-Scale Feature Fusion: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5"/>
          <p:cNvSpPr/>
          <p:nvPr/>
        </p:nvSpPr>
        <p:spPr>
          <a:xfrm>
            <a:off x="4818459" y="2528720"/>
            <a:ext cx="3706044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Skip connections enable fusion of multi-scale features: low-level spatial details (edges, textures) from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5"/>
          <p:cNvSpPr/>
          <p:nvPr/>
        </p:nvSpPr>
        <p:spPr>
          <a:xfrm>
            <a:off x="4818459" y="2638723"/>
            <a:ext cx="3375227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encoder are combined with high-level semantic features from decoder, resulting in accurate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5"/>
          <p:cNvSpPr/>
          <p:nvPr/>
        </p:nvSpPr>
        <p:spPr>
          <a:xfrm>
            <a:off x="4818459" y="2748725"/>
            <a:ext cx="1656569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segmentation that preserves iris boundaries.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5"/>
          <p:cNvSpPr/>
          <p:nvPr/>
        </p:nvSpPr>
        <p:spPr>
          <a:xfrm>
            <a:off x="4661297" y="3087328"/>
            <a:ext cx="4054078" cy="1228725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5"/>
          <p:cNvSpPr/>
          <p:nvPr/>
        </p:nvSpPr>
        <p:spPr>
          <a:xfrm>
            <a:off x="4661297" y="3087328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5"/>
          <p:cNvSpPr/>
          <p:nvPr/>
        </p:nvSpPr>
        <p:spPr>
          <a:xfrm>
            <a:off x="4747022" y="3173053"/>
            <a:ext cx="3882628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Concatenation Operation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5"/>
          <p:cNvSpPr/>
          <p:nvPr/>
        </p:nvSpPr>
        <p:spPr>
          <a:xfrm>
            <a:off x="4747022" y="3380222"/>
            <a:ext cx="3882628" cy="828675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5"/>
          <p:cNvSpPr/>
          <p:nvPr/>
        </p:nvSpPr>
        <p:spPr>
          <a:xfrm>
            <a:off x="4747022" y="3380222"/>
            <a:ext cx="3882628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decoder_feat = Conv(Concat([decoder_feat, encoder_feat]))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Example at 320×240 level: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decoder: 320×240×128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encoder_skip: 320×240×128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concatenated: 320×240×256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after conv: 320×240×128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5"/>
          <p:cNvSpPr/>
          <p:nvPr/>
        </p:nvSpPr>
        <p:spPr>
          <a:xfrm>
            <a:off x="4661297" y="4351772"/>
            <a:ext cx="4054078" cy="1214326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5"/>
          <p:cNvSpPr/>
          <p:nvPr/>
        </p:nvSpPr>
        <p:spPr>
          <a:xfrm>
            <a:off x="4661297" y="4351772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5"/>
          <p:cNvSpPr/>
          <p:nvPr/>
        </p:nvSpPr>
        <p:spPr>
          <a:xfrm>
            <a:off x="4747022" y="4437497"/>
            <a:ext cx="3882628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Receptive Field Analysis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5"/>
          <p:cNvSpPr/>
          <p:nvPr/>
        </p:nvSpPr>
        <p:spPr>
          <a:xfrm>
            <a:off x="4747022" y="4644665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Input Receptive Field: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1×1 (single pixel)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5"/>
          <p:cNvSpPr/>
          <p:nvPr/>
        </p:nvSpPr>
        <p:spPr>
          <a:xfrm>
            <a:off x="4747022" y="4807521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After Conv1: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3×3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5"/>
          <p:cNvSpPr/>
          <p:nvPr/>
        </p:nvSpPr>
        <p:spPr>
          <a:xfrm>
            <a:off x="4747022" y="4970376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After Pool1: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7×7 (effective)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15"/>
          <p:cNvSpPr/>
          <p:nvPr/>
        </p:nvSpPr>
        <p:spPr>
          <a:xfrm>
            <a:off x="4747022" y="5133231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At Bottleneck: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31×31 (global context)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5"/>
          <p:cNvSpPr/>
          <p:nvPr/>
        </p:nvSpPr>
        <p:spPr>
          <a:xfrm>
            <a:off x="4747022" y="5296086"/>
            <a:ext cx="3882628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Final Output:</a:t>
            </a: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Combines local and global context through skip connections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5"/>
          <p:cNvSpPr/>
          <p:nvPr/>
        </p:nvSpPr>
        <p:spPr>
          <a:xfrm>
            <a:off x="4747022" y="4644665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5"/>
          <p:cNvSpPr/>
          <p:nvPr/>
        </p:nvSpPr>
        <p:spPr>
          <a:xfrm>
            <a:off x="4747022" y="4807521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5"/>
          <p:cNvSpPr/>
          <p:nvPr/>
        </p:nvSpPr>
        <p:spPr>
          <a:xfrm>
            <a:off x="4747022" y="4970376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15"/>
          <p:cNvSpPr/>
          <p:nvPr/>
        </p:nvSpPr>
        <p:spPr>
          <a:xfrm>
            <a:off x="4747022" y="5133231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5"/>
          <p:cNvSpPr/>
          <p:nvPr/>
        </p:nvSpPr>
        <p:spPr>
          <a:xfrm>
            <a:off x="4747022" y="5296086"/>
            <a:ext cx="428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10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9" name="Google Shape;7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172953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6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Loss Functions and Optimization Strategy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6"/>
          <p:cNvSpPr/>
          <p:nvPr/>
        </p:nvSpPr>
        <p:spPr>
          <a:xfrm>
            <a:off x="428625" y="914400"/>
            <a:ext cx="4054078" cy="1473733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6"/>
          <p:cNvSpPr/>
          <p:nvPr/>
        </p:nvSpPr>
        <p:spPr>
          <a:xfrm>
            <a:off x="428625" y="91440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6"/>
          <p:cNvSpPr/>
          <p:nvPr/>
        </p:nvSpPr>
        <p:spPr>
          <a:xfrm>
            <a:off x="514350" y="1000125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Cross-Entropy Loss (Primary)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6"/>
          <p:cNvSpPr/>
          <p:nvPr/>
        </p:nvSpPr>
        <p:spPr>
          <a:xfrm>
            <a:off x="514350" y="1189434"/>
            <a:ext cx="3882628" cy="785813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6"/>
          <p:cNvSpPr/>
          <p:nvPr/>
        </p:nvSpPr>
        <p:spPr>
          <a:xfrm>
            <a:off x="514350" y="1189434"/>
            <a:ext cx="3882628" cy="785813"/>
          </a:xfrm>
          <a:prstGeom prst="rect">
            <a:avLst/>
          </a:prstGeom>
          <a:noFill/>
          <a:ln>
            <a:noFill/>
          </a:ln>
        </p:spPr>
        <p:txBody>
          <a:bodyPr anchorCtr="0" anchor="t" bIns="76575" lIns="76575" spcFirstLastPara="1" rIns="76575" wrap="square" tIns="7657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L_CE = -Σ [y·log(ŷ) + (1-y)·log(1-ŷ)]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where: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y = ground truth label (0 or 1)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ŷ = predicted probability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Σ = sum over all pixels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6"/>
          <p:cNvSpPr/>
          <p:nvPr/>
        </p:nvSpPr>
        <p:spPr>
          <a:xfrm>
            <a:off x="514350" y="2003822"/>
            <a:ext cx="3882628" cy="220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Standard loss for pixel-wise classification. Penalizes incorrect predictions, especially confident wrong predictions.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6"/>
          <p:cNvSpPr/>
          <p:nvPr/>
        </p:nvSpPr>
        <p:spPr>
          <a:xfrm>
            <a:off x="428625" y="2409565"/>
            <a:ext cx="4054078" cy="1363731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6"/>
          <p:cNvSpPr/>
          <p:nvPr/>
        </p:nvSpPr>
        <p:spPr>
          <a:xfrm>
            <a:off x="428625" y="2409565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6"/>
          <p:cNvSpPr/>
          <p:nvPr/>
        </p:nvSpPr>
        <p:spPr>
          <a:xfrm>
            <a:off x="514350" y="2495290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Dice Loss (Auxiliary)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6"/>
          <p:cNvSpPr/>
          <p:nvPr/>
        </p:nvSpPr>
        <p:spPr>
          <a:xfrm>
            <a:off x="514350" y="2684599"/>
            <a:ext cx="3882628" cy="785813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6"/>
          <p:cNvSpPr/>
          <p:nvPr/>
        </p:nvSpPr>
        <p:spPr>
          <a:xfrm>
            <a:off x="514350" y="2684599"/>
            <a:ext cx="3882628" cy="785813"/>
          </a:xfrm>
          <a:prstGeom prst="rect">
            <a:avLst/>
          </a:prstGeom>
          <a:noFill/>
          <a:ln>
            <a:noFill/>
          </a:ln>
        </p:spPr>
        <p:txBody>
          <a:bodyPr anchorCtr="0" anchor="t" bIns="76575" lIns="76575" spcFirstLastPara="1" rIns="76575" wrap="square" tIns="7657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L_Dice = 1 - (2·|X∩Y|) / (|X|+|Y|)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where: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X = predicted segmentation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Y = ground truth segmentation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|·| = cardinality (number of pixels)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6"/>
          <p:cNvSpPr/>
          <p:nvPr/>
        </p:nvSpPr>
        <p:spPr>
          <a:xfrm>
            <a:off x="514350" y="3498986"/>
            <a:ext cx="3882628" cy="11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Directly optimizes Dice coefficient. Particularly useful for imbalanced datasets where iris region is small.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6"/>
          <p:cNvSpPr/>
          <p:nvPr/>
        </p:nvSpPr>
        <p:spPr>
          <a:xfrm>
            <a:off x="428625" y="3794727"/>
            <a:ext cx="4054078" cy="1736601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6"/>
          <p:cNvSpPr/>
          <p:nvPr/>
        </p:nvSpPr>
        <p:spPr>
          <a:xfrm>
            <a:off x="428625" y="3794727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6"/>
          <p:cNvSpPr/>
          <p:nvPr/>
        </p:nvSpPr>
        <p:spPr>
          <a:xfrm>
            <a:off x="514350" y="3880452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Combined Loss Function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16"/>
          <p:cNvSpPr/>
          <p:nvPr/>
        </p:nvSpPr>
        <p:spPr>
          <a:xfrm>
            <a:off x="514350" y="4069761"/>
            <a:ext cx="3882628" cy="678656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6"/>
          <p:cNvSpPr/>
          <p:nvPr/>
        </p:nvSpPr>
        <p:spPr>
          <a:xfrm>
            <a:off x="514350" y="4069761"/>
            <a:ext cx="3882628" cy="678656"/>
          </a:xfrm>
          <a:prstGeom prst="rect">
            <a:avLst/>
          </a:prstGeom>
          <a:noFill/>
          <a:ln>
            <a:noFill/>
          </a:ln>
        </p:spPr>
        <p:txBody>
          <a:bodyPr anchorCtr="0" anchor="t" bIns="76575" lIns="76575" spcFirstLastPara="1" rIns="76575" wrap="square" tIns="7657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L_total = α·L_CE + β·L_Dice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where: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α = 0.7 (weight for CE loss)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β = 0.3 (weight for Dice loss)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6"/>
          <p:cNvSpPr/>
          <p:nvPr/>
        </p:nvSpPr>
        <p:spPr>
          <a:xfrm>
            <a:off x="514350" y="4776992"/>
            <a:ext cx="3882628" cy="11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Weighted combination balances pixel-level accuracy (CE) with region-level overlap (Dice).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6"/>
          <p:cNvSpPr/>
          <p:nvPr/>
        </p:nvSpPr>
        <p:spPr>
          <a:xfrm>
            <a:off x="514350" y="4929857"/>
            <a:ext cx="3882628" cy="480027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6"/>
          <p:cNvSpPr/>
          <p:nvPr/>
        </p:nvSpPr>
        <p:spPr>
          <a:xfrm>
            <a:off x="514350" y="4929857"/>
            <a:ext cx="14288" cy="480027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6"/>
          <p:cNvSpPr/>
          <p:nvPr/>
        </p:nvSpPr>
        <p:spPr>
          <a:xfrm>
            <a:off x="578644" y="4994151"/>
            <a:ext cx="3754041" cy="11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Why Combine?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6"/>
          <p:cNvSpPr/>
          <p:nvPr/>
        </p:nvSpPr>
        <p:spPr>
          <a:xfrm>
            <a:off x="578644" y="5125585"/>
            <a:ext cx="3658186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CE loss is sensitive to pixel-level errors; Dice loss is robust to class imbalance. Together they provide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16"/>
          <p:cNvSpPr/>
          <p:nvPr/>
        </p:nvSpPr>
        <p:spPr>
          <a:xfrm>
            <a:off x="578644" y="5235587"/>
            <a:ext cx="1365740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complementary optimization signals.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6"/>
          <p:cNvSpPr/>
          <p:nvPr/>
        </p:nvSpPr>
        <p:spPr>
          <a:xfrm>
            <a:off x="4661297" y="914400"/>
            <a:ext cx="4054078" cy="1232911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6"/>
          <p:cNvSpPr/>
          <p:nvPr/>
        </p:nvSpPr>
        <p:spPr>
          <a:xfrm>
            <a:off x="4661297" y="91440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6"/>
          <p:cNvSpPr/>
          <p:nvPr/>
        </p:nvSpPr>
        <p:spPr>
          <a:xfrm>
            <a:off x="4747022" y="1000125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Optimization Algorithm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6"/>
          <p:cNvSpPr/>
          <p:nvPr/>
        </p:nvSpPr>
        <p:spPr>
          <a:xfrm>
            <a:off x="4747022" y="118943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Optimizer: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Adam (Adaptive Moment Estimation)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6"/>
          <p:cNvSpPr/>
          <p:nvPr/>
        </p:nvSpPr>
        <p:spPr>
          <a:xfrm>
            <a:off x="4747022" y="133122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Learning Rate: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0.001 (initial)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6"/>
          <p:cNvSpPr/>
          <p:nvPr/>
        </p:nvSpPr>
        <p:spPr>
          <a:xfrm>
            <a:off x="4747022" y="147300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β₁ (momentum):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0.9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6"/>
          <p:cNvSpPr/>
          <p:nvPr/>
        </p:nvSpPr>
        <p:spPr>
          <a:xfrm>
            <a:off x="4747022" y="161479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β₂ (RMSprop):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0.999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16"/>
          <p:cNvSpPr/>
          <p:nvPr/>
        </p:nvSpPr>
        <p:spPr>
          <a:xfrm>
            <a:off x="4747022" y="175658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ε (epsilon):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1e-8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16"/>
          <p:cNvSpPr/>
          <p:nvPr/>
        </p:nvSpPr>
        <p:spPr>
          <a:xfrm>
            <a:off x="4747022" y="189836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Weight Decay: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1e-5 (L2 regularization)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6"/>
          <p:cNvSpPr/>
          <p:nvPr/>
        </p:nvSpPr>
        <p:spPr>
          <a:xfrm>
            <a:off x="4661297" y="2183030"/>
            <a:ext cx="4054078" cy="1314757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6"/>
          <p:cNvSpPr/>
          <p:nvPr/>
        </p:nvSpPr>
        <p:spPr>
          <a:xfrm>
            <a:off x="4661297" y="218303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6"/>
          <p:cNvSpPr/>
          <p:nvPr/>
        </p:nvSpPr>
        <p:spPr>
          <a:xfrm>
            <a:off x="4747022" y="118943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6"/>
          <p:cNvSpPr/>
          <p:nvPr/>
        </p:nvSpPr>
        <p:spPr>
          <a:xfrm>
            <a:off x="4747022" y="133122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6"/>
          <p:cNvSpPr/>
          <p:nvPr/>
        </p:nvSpPr>
        <p:spPr>
          <a:xfrm>
            <a:off x="4747022" y="147300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6"/>
          <p:cNvSpPr/>
          <p:nvPr/>
        </p:nvSpPr>
        <p:spPr>
          <a:xfrm>
            <a:off x="4747022" y="161479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6"/>
          <p:cNvSpPr/>
          <p:nvPr/>
        </p:nvSpPr>
        <p:spPr>
          <a:xfrm>
            <a:off x="4747022" y="175658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6"/>
          <p:cNvSpPr/>
          <p:nvPr/>
        </p:nvSpPr>
        <p:spPr>
          <a:xfrm>
            <a:off x="4747022" y="189836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6"/>
          <p:cNvSpPr/>
          <p:nvPr/>
        </p:nvSpPr>
        <p:spPr>
          <a:xfrm>
            <a:off x="4747022" y="2268755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 Rate Schedule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6"/>
          <p:cNvSpPr/>
          <p:nvPr/>
        </p:nvSpPr>
        <p:spPr>
          <a:xfrm>
            <a:off x="4747022" y="2458064"/>
            <a:ext cx="3882628" cy="464344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6"/>
          <p:cNvSpPr/>
          <p:nvPr/>
        </p:nvSpPr>
        <p:spPr>
          <a:xfrm>
            <a:off x="4747022" y="2458064"/>
            <a:ext cx="3882628" cy="464344"/>
          </a:xfrm>
          <a:prstGeom prst="rect">
            <a:avLst/>
          </a:prstGeom>
          <a:noFill/>
          <a:ln>
            <a:noFill/>
          </a:ln>
        </p:spPr>
        <p:txBody>
          <a:bodyPr anchorCtr="0" anchor="t" bIns="76575" lIns="76575" spcFirstLastPara="1" rIns="76575" wrap="square" tIns="7657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LR(epoch) = LR_init × (1 - epoch/max_epochs)²</a:t>
            </a: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1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Polynomial decay with power=2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6"/>
          <p:cNvSpPr/>
          <p:nvPr/>
        </p:nvSpPr>
        <p:spPr>
          <a:xfrm>
            <a:off x="4747022" y="2950983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Epoch 0: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LR = 0.001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16"/>
          <p:cNvSpPr/>
          <p:nvPr/>
        </p:nvSpPr>
        <p:spPr>
          <a:xfrm>
            <a:off x="4747022" y="3092769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Epoch 50: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LR = 0.00025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6"/>
          <p:cNvSpPr/>
          <p:nvPr/>
        </p:nvSpPr>
        <p:spPr>
          <a:xfrm>
            <a:off x="4747022" y="3234556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Epoch 100: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LR = 0.0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16"/>
          <p:cNvSpPr/>
          <p:nvPr/>
        </p:nvSpPr>
        <p:spPr>
          <a:xfrm>
            <a:off x="4661297" y="3519218"/>
            <a:ext cx="4054078" cy="1232911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6"/>
          <p:cNvSpPr/>
          <p:nvPr/>
        </p:nvSpPr>
        <p:spPr>
          <a:xfrm>
            <a:off x="4661297" y="3519218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6"/>
          <p:cNvSpPr/>
          <p:nvPr/>
        </p:nvSpPr>
        <p:spPr>
          <a:xfrm>
            <a:off x="4747022" y="295098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16"/>
          <p:cNvSpPr/>
          <p:nvPr/>
        </p:nvSpPr>
        <p:spPr>
          <a:xfrm>
            <a:off x="4747022" y="309276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6"/>
          <p:cNvSpPr/>
          <p:nvPr/>
        </p:nvSpPr>
        <p:spPr>
          <a:xfrm>
            <a:off x="4747022" y="323455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6"/>
          <p:cNvSpPr/>
          <p:nvPr/>
        </p:nvSpPr>
        <p:spPr>
          <a:xfrm>
            <a:off x="4747022" y="3604943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Hyperparameters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16"/>
          <p:cNvSpPr/>
          <p:nvPr/>
        </p:nvSpPr>
        <p:spPr>
          <a:xfrm>
            <a:off x="4747022" y="3794252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Batch Size: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32 (GPU)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16"/>
          <p:cNvSpPr/>
          <p:nvPr/>
        </p:nvSpPr>
        <p:spPr>
          <a:xfrm>
            <a:off x="4747022" y="3936039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Epochs: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100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6"/>
          <p:cNvSpPr/>
          <p:nvPr/>
        </p:nvSpPr>
        <p:spPr>
          <a:xfrm>
            <a:off x="4747022" y="4077826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Validation Frequency: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Every 5 epochs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6"/>
          <p:cNvSpPr/>
          <p:nvPr/>
        </p:nvSpPr>
        <p:spPr>
          <a:xfrm>
            <a:off x="4747022" y="4219612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Early Stopping: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Patience = 15 epochs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16"/>
          <p:cNvSpPr/>
          <p:nvPr/>
        </p:nvSpPr>
        <p:spPr>
          <a:xfrm>
            <a:off x="4747022" y="4361399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Dropout Rate: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0.5 (decoder layers)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16"/>
          <p:cNvSpPr/>
          <p:nvPr/>
        </p:nvSpPr>
        <p:spPr>
          <a:xfrm>
            <a:off x="4747022" y="4503186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Data Augmentation: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On-the-fly during training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6"/>
          <p:cNvSpPr/>
          <p:nvPr/>
        </p:nvSpPr>
        <p:spPr>
          <a:xfrm>
            <a:off x="4661297" y="4787847"/>
            <a:ext cx="4054078" cy="949337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6"/>
          <p:cNvSpPr/>
          <p:nvPr/>
        </p:nvSpPr>
        <p:spPr>
          <a:xfrm>
            <a:off x="4661297" y="4787847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6"/>
          <p:cNvSpPr/>
          <p:nvPr/>
        </p:nvSpPr>
        <p:spPr>
          <a:xfrm>
            <a:off x="4747022" y="379425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6"/>
          <p:cNvSpPr/>
          <p:nvPr/>
        </p:nvSpPr>
        <p:spPr>
          <a:xfrm>
            <a:off x="4747022" y="393603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6"/>
          <p:cNvSpPr/>
          <p:nvPr/>
        </p:nvSpPr>
        <p:spPr>
          <a:xfrm>
            <a:off x="4747022" y="407782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6"/>
          <p:cNvSpPr/>
          <p:nvPr/>
        </p:nvSpPr>
        <p:spPr>
          <a:xfrm>
            <a:off x="4747022" y="421961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6"/>
          <p:cNvSpPr/>
          <p:nvPr/>
        </p:nvSpPr>
        <p:spPr>
          <a:xfrm>
            <a:off x="4747022" y="436139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6"/>
          <p:cNvSpPr/>
          <p:nvPr/>
        </p:nvSpPr>
        <p:spPr>
          <a:xfrm>
            <a:off x="4747022" y="450318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16"/>
          <p:cNvSpPr/>
          <p:nvPr/>
        </p:nvSpPr>
        <p:spPr>
          <a:xfrm>
            <a:off x="4747022" y="4873572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Convergence Characteristics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6"/>
          <p:cNvSpPr/>
          <p:nvPr/>
        </p:nvSpPr>
        <p:spPr>
          <a:xfrm>
            <a:off x="4747022" y="5062882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Training Loss: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Decreases monotonically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4747022" y="520466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Validation IoU: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Plateaus at epoch ~80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4747022" y="5346455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Overfitting: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Minimal due to dropout and regularization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4747022" y="5488242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Typical Training Time: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4-6 hours on single GPU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4747022" y="506288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4747022" y="520466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4747022" y="534645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6"/>
          <p:cNvSpPr/>
          <p:nvPr/>
        </p:nvSpPr>
        <p:spPr>
          <a:xfrm>
            <a:off x="4747022" y="548824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1" name="Google Shape;8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464634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7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Synthetic Data Augmentation: Technical Details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17"/>
          <p:cNvSpPr/>
          <p:nvPr/>
        </p:nvSpPr>
        <p:spPr>
          <a:xfrm>
            <a:off x="428625" y="914400"/>
            <a:ext cx="4054078" cy="197329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7"/>
          <p:cNvSpPr/>
          <p:nvPr/>
        </p:nvSpPr>
        <p:spPr>
          <a:xfrm>
            <a:off x="428625" y="91440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7"/>
          <p:cNvSpPr/>
          <p:nvPr/>
        </p:nvSpPr>
        <p:spPr>
          <a:xfrm>
            <a:off x="514350" y="1000125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3D Rotation Matrices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7"/>
          <p:cNvSpPr/>
          <p:nvPr/>
        </p:nvSpPr>
        <p:spPr>
          <a:xfrm>
            <a:off x="514350" y="118943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Rotation around Y-axis (yaw, horizontal tilt):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7"/>
          <p:cNvSpPr/>
          <p:nvPr/>
        </p:nvSpPr>
        <p:spPr>
          <a:xfrm>
            <a:off x="514350" y="1338365"/>
            <a:ext cx="3882628" cy="398571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7"/>
          <p:cNvSpPr/>
          <p:nvPr/>
        </p:nvSpPr>
        <p:spPr>
          <a:xfrm>
            <a:off x="514350" y="1338365"/>
            <a:ext cx="3882628" cy="398571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Ry(θ) = [cos(θ) 0 sin(θ)]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[ 0 1 0 ]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[-sin(θ) 0 cos(θ)]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7"/>
          <p:cNvSpPr/>
          <p:nvPr/>
        </p:nvSpPr>
        <p:spPr>
          <a:xfrm>
            <a:off x="514350" y="176551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Rotation around X-axis (pitch, vertical tilt):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7"/>
          <p:cNvSpPr/>
          <p:nvPr/>
        </p:nvSpPr>
        <p:spPr>
          <a:xfrm>
            <a:off x="514350" y="1914441"/>
            <a:ext cx="3882628" cy="398571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7"/>
          <p:cNvSpPr/>
          <p:nvPr/>
        </p:nvSpPr>
        <p:spPr>
          <a:xfrm>
            <a:off x="514350" y="1914441"/>
            <a:ext cx="3882628" cy="398571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Rx(φ) = [1 0 0 ]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[0 cos(φ) -sin(φ)]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[0 sin(φ) cos(φ)]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7"/>
          <p:cNvSpPr/>
          <p:nvPr/>
        </p:nvSpPr>
        <p:spPr>
          <a:xfrm>
            <a:off x="514350" y="2341587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Combined rotation: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7"/>
          <p:cNvSpPr/>
          <p:nvPr/>
        </p:nvSpPr>
        <p:spPr>
          <a:xfrm>
            <a:off x="514350" y="2490518"/>
            <a:ext cx="3882628" cy="218582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7"/>
          <p:cNvSpPr/>
          <p:nvPr/>
        </p:nvSpPr>
        <p:spPr>
          <a:xfrm>
            <a:off x="514350" y="2490518"/>
            <a:ext cx="3882628" cy="218582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R = Ry(θ) · Rx(φ)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7"/>
          <p:cNvSpPr/>
          <p:nvPr/>
        </p:nvSpPr>
        <p:spPr>
          <a:xfrm>
            <a:off x="428625" y="2880550"/>
            <a:ext cx="4054078" cy="1542185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7"/>
          <p:cNvSpPr/>
          <p:nvPr/>
        </p:nvSpPr>
        <p:spPr>
          <a:xfrm>
            <a:off x="428625" y="288055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17"/>
          <p:cNvSpPr/>
          <p:nvPr/>
        </p:nvSpPr>
        <p:spPr>
          <a:xfrm>
            <a:off x="514350" y="2966275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Perspective Projection Model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7"/>
          <p:cNvSpPr/>
          <p:nvPr/>
        </p:nvSpPr>
        <p:spPr>
          <a:xfrm>
            <a:off x="514350" y="3155584"/>
            <a:ext cx="3882628" cy="578560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7"/>
          <p:cNvSpPr/>
          <p:nvPr/>
        </p:nvSpPr>
        <p:spPr>
          <a:xfrm>
            <a:off x="514350" y="3155584"/>
            <a:ext cx="3882628" cy="57856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3D point: P = [x, y, z]ᵀ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Rotated: P' = R · P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Projected: p = K · P'/z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where K is camera intrinsic matrix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7"/>
          <p:cNvSpPr/>
          <p:nvPr/>
        </p:nvSpPr>
        <p:spPr>
          <a:xfrm>
            <a:off x="514350" y="3762719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Focal length: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f = 640 pixels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7"/>
          <p:cNvSpPr/>
          <p:nvPr/>
        </p:nvSpPr>
        <p:spPr>
          <a:xfrm>
            <a:off x="514350" y="3897362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Principal point: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(320, 240)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7"/>
          <p:cNvSpPr/>
          <p:nvPr/>
        </p:nvSpPr>
        <p:spPr>
          <a:xfrm>
            <a:off x="514350" y="4032005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Angle range: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θ,φ ∈ [-45°, +45°]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7"/>
          <p:cNvSpPr/>
          <p:nvPr/>
        </p:nvSpPr>
        <p:spPr>
          <a:xfrm>
            <a:off x="514350" y="416664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Angle step: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5° (19 angles per axis)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7"/>
          <p:cNvSpPr/>
          <p:nvPr/>
        </p:nvSpPr>
        <p:spPr>
          <a:xfrm>
            <a:off x="514350" y="376271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7"/>
          <p:cNvSpPr/>
          <p:nvPr/>
        </p:nvSpPr>
        <p:spPr>
          <a:xfrm>
            <a:off x="514350" y="389736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7"/>
          <p:cNvSpPr/>
          <p:nvPr/>
        </p:nvSpPr>
        <p:spPr>
          <a:xfrm>
            <a:off x="514350" y="403200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7"/>
          <p:cNvSpPr/>
          <p:nvPr/>
        </p:nvSpPr>
        <p:spPr>
          <a:xfrm>
            <a:off x="514350" y="416664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7"/>
          <p:cNvSpPr/>
          <p:nvPr/>
        </p:nvSpPr>
        <p:spPr>
          <a:xfrm>
            <a:off x="4661297" y="914400"/>
            <a:ext cx="4054078" cy="1564007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7"/>
          <p:cNvSpPr/>
          <p:nvPr/>
        </p:nvSpPr>
        <p:spPr>
          <a:xfrm>
            <a:off x="4661297" y="91440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7"/>
          <p:cNvSpPr/>
          <p:nvPr/>
        </p:nvSpPr>
        <p:spPr>
          <a:xfrm>
            <a:off x="4747022" y="1000125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Homography Transformation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4747022" y="1189434"/>
            <a:ext cx="3882628" cy="668555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7"/>
          <p:cNvSpPr/>
          <p:nvPr/>
        </p:nvSpPr>
        <p:spPr>
          <a:xfrm>
            <a:off x="4747022" y="1189434"/>
            <a:ext cx="3882628" cy="668555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68050" spcFirstLastPara="1" rIns="68050" wrap="square" tIns="6805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p' = H · p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where H is 3×3 homography matrix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computed from perspective projection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Normalized: p'_norm = p'/p'[2]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4747022" y="188656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Maps 2D frontal image coordinates to off-axis image coordinates using perspective geometry.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4747022" y="2035494"/>
            <a:ext cx="3882628" cy="321469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7"/>
          <p:cNvSpPr/>
          <p:nvPr/>
        </p:nvSpPr>
        <p:spPr>
          <a:xfrm>
            <a:off x="4747022" y="2035494"/>
            <a:ext cx="14288" cy="321469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7"/>
          <p:cNvSpPr/>
          <p:nvPr/>
        </p:nvSpPr>
        <p:spPr>
          <a:xfrm>
            <a:off x="4804172" y="2092644"/>
            <a:ext cx="3768328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Implementation: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17"/>
          <p:cNvSpPr/>
          <p:nvPr/>
        </p:nvSpPr>
        <p:spPr>
          <a:xfrm>
            <a:off x="4804172" y="2201587"/>
            <a:ext cx="3614738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Uses OpenCV cv2.warpPerspective() for efficient GPU-accelerated transformation with bilinear interpolation.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17"/>
          <p:cNvSpPr/>
          <p:nvPr/>
        </p:nvSpPr>
        <p:spPr>
          <a:xfrm>
            <a:off x="4661297" y="2499838"/>
            <a:ext cx="4054078" cy="1324691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7"/>
          <p:cNvSpPr/>
          <p:nvPr/>
        </p:nvSpPr>
        <p:spPr>
          <a:xfrm>
            <a:off x="4661297" y="2499838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7"/>
          <p:cNvSpPr/>
          <p:nvPr/>
        </p:nvSpPr>
        <p:spPr>
          <a:xfrm>
            <a:off x="4747022" y="2585563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Synthetic Image Generation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7"/>
          <p:cNvSpPr/>
          <p:nvPr/>
        </p:nvSpPr>
        <p:spPr>
          <a:xfrm>
            <a:off x="4747022" y="2774872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Input: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Frontal iris image (640×480)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7"/>
          <p:cNvSpPr/>
          <p:nvPr/>
        </p:nvSpPr>
        <p:spPr>
          <a:xfrm>
            <a:off x="4747022" y="2909515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Step 1: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Sample angle pair (θ, φ)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7"/>
          <p:cNvSpPr/>
          <p:nvPr/>
        </p:nvSpPr>
        <p:spPr>
          <a:xfrm>
            <a:off x="4747022" y="304415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Step 2: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Compute rotation matrix R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7"/>
          <p:cNvSpPr/>
          <p:nvPr/>
        </p:nvSpPr>
        <p:spPr>
          <a:xfrm>
            <a:off x="4747022" y="317880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Step 3: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Compute homography H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17"/>
          <p:cNvSpPr/>
          <p:nvPr/>
        </p:nvSpPr>
        <p:spPr>
          <a:xfrm>
            <a:off x="4747022" y="331344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Step 4: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Apply warpPerspective to image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7"/>
          <p:cNvSpPr/>
          <p:nvPr/>
        </p:nvSpPr>
        <p:spPr>
          <a:xfrm>
            <a:off x="4747022" y="3448087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Step 5: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Apply same H to segmentation mask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17"/>
          <p:cNvSpPr/>
          <p:nvPr/>
        </p:nvSpPr>
        <p:spPr>
          <a:xfrm>
            <a:off x="4747022" y="3582730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Off-axis image + transformed mask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7"/>
          <p:cNvSpPr/>
          <p:nvPr/>
        </p:nvSpPr>
        <p:spPr>
          <a:xfrm>
            <a:off x="4661297" y="3860248"/>
            <a:ext cx="4054078" cy="1190048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7"/>
          <p:cNvSpPr/>
          <p:nvPr/>
        </p:nvSpPr>
        <p:spPr>
          <a:xfrm>
            <a:off x="4661297" y="3860248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7"/>
          <p:cNvSpPr/>
          <p:nvPr/>
        </p:nvSpPr>
        <p:spPr>
          <a:xfrm>
            <a:off x="4747022" y="277487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"/>
          <p:cNvSpPr/>
          <p:nvPr/>
        </p:nvSpPr>
        <p:spPr>
          <a:xfrm>
            <a:off x="4747022" y="290951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7"/>
          <p:cNvSpPr/>
          <p:nvPr/>
        </p:nvSpPr>
        <p:spPr>
          <a:xfrm>
            <a:off x="4747022" y="304415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7"/>
          <p:cNvSpPr/>
          <p:nvPr/>
        </p:nvSpPr>
        <p:spPr>
          <a:xfrm>
            <a:off x="4747022" y="317880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7"/>
          <p:cNvSpPr/>
          <p:nvPr/>
        </p:nvSpPr>
        <p:spPr>
          <a:xfrm>
            <a:off x="4747022" y="331344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17"/>
          <p:cNvSpPr/>
          <p:nvPr/>
        </p:nvSpPr>
        <p:spPr>
          <a:xfrm>
            <a:off x="4747022" y="344808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7"/>
          <p:cNvSpPr/>
          <p:nvPr/>
        </p:nvSpPr>
        <p:spPr>
          <a:xfrm>
            <a:off x="4747022" y="358273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7"/>
          <p:cNvSpPr/>
          <p:nvPr/>
        </p:nvSpPr>
        <p:spPr>
          <a:xfrm>
            <a:off x="4747022" y="3945973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Augmentation Statistics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7"/>
          <p:cNvSpPr/>
          <p:nvPr/>
        </p:nvSpPr>
        <p:spPr>
          <a:xfrm>
            <a:off x="4747022" y="4135282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Source images: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2,255 (CASIA-Iris-M1)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17"/>
          <p:cNvSpPr/>
          <p:nvPr/>
        </p:nvSpPr>
        <p:spPr>
          <a:xfrm>
            <a:off x="4747022" y="4269925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Variations per image: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10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7"/>
          <p:cNvSpPr/>
          <p:nvPr/>
        </p:nvSpPr>
        <p:spPr>
          <a:xfrm>
            <a:off x="4747022" y="440456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Total synthetic images: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22,550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17"/>
          <p:cNvSpPr/>
          <p:nvPr/>
        </p:nvSpPr>
        <p:spPr>
          <a:xfrm>
            <a:off x="4747022" y="453921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Training set: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18,040 (80%)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4747022" y="467385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Validation set: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4,510 (20%)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4747022" y="4808497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Augmentation factor: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10×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7"/>
          <p:cNvSpPr/>
          <p:nvPr/>
        </p:nvSpPr>
        <p:spPr>
          <a:xfrm>
            <a:off x="4747022" y="413528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7"/>
          <p:cNvSpPr/>
          <p:nvPr/>
        </p:nvSpPr>
        <p:spPr>
          <a:xfrm>
            <a:off x="4747022" y="426992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7"/>
          <p:cNvSpPr/>
          <p:nvPr/>
        </p:nvSpPr>
        <p:spPr>
          <a:xfrm>
            <a:off x="4747022" y="440456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7"/>
          <p:cNvSpPr/>
          <p:nvPr/>
        </p:nvSpPr>
        <p:spPr>
          <a:xfrm>
            <a:off x="4747022" y="453921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7"/>
          <p:cNvSpPr/>
          <p:nvPr/>
        </p:nvSpPr>
        <p:spPr>
          <a:xfrm>
            <a:off x="4747022" y="467385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7"/>
          <p:cNvSpPr/>
          <p:nvPr/>
        </p:nvSpPr>
        <p:spPr>
          <a:xfrm>
            <a:off x="4747022" y="480849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5" name="Google Shape;9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169382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8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 Experimental Methodology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18"/>
          <p:cNvSpPr/>
          <p:nvPr/>
        </p:nvSpPr>
        <p:spPr>
          <a:xfrm>
            <a:off x="428625" y="914400"/>
            <a:ext cx="4054078" cy="2032229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8"/>
          <p:cNvSpPr/>
          <p:nvPr/>
        </p:nvSpPr>
        <p:spPr>
          <a:xfrm>
            <a:off x="428625" y="91440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8"/>
          <p:cNvSpPr/>
          <p:nvPr/>
        </p:nvSpPr>
        <p:spPr>
          <a:xfrm>
            <a:off x="514350" y="1000125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Cross-Validation Strategy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8"/>
          <p:cNvSpPr/>
          <p:nvPr/>
        </p:nvSpPr>
        <p:spPr>
          <a:xfrm>
            <a:off x="514350" y="118943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Type: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Subject-Independent K-Fold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8"/>
          <p:cNvSpPr/>
          <p:nvPr/>
        </p:nvSpPr>
        <p:spPr>
          <a:xfrm>
            <a:off x="514350" y="133122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K value: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5-fold cross-validation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8"/>
          <p:cNvSpPr/>
          <p:nvPr/>
        </p:nvSpPr>
        <p:spPr>
          <a:xfrm>
            <a:off x="514350" y="147300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Total subjects: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249 (CASIA-Iris-M1)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8"/>
          <p:cNvSpPr/>
          <p:nvPr/>
        </p:nvSpPr>
        <p:spPr>
          <a:xfrm>
            <a:off x="514350" y="161479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Subjects per fold: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~50 subjects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8"/>
          <p:cNvSpPr/>
          <p:nvPr/>
        </p:nvSpPr>
        <p:spPr>
          <a:xfrm>
            <a:off x="514350" y="175658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 subject overlap: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Between train/val/test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8"/>
          <p:cNvSpPr/>
          <p:nvPr/>
        </p:nvSpPr>
        <p:spPr>
          <a:xfrm>
            <a:off x="514350" y="118943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8"/>
          <p:cNvSpPr/>
          <p:nvPr/>
        </p:nvSpPr>
        <p:spPr>
          <a:xfrm>
            <a:off x="514350" y="133122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8"/>
          <p:cNvSpPr/>
          <p:nvPr/>
        </p:nvSpPr>
        <p:spPr>
          <a:xfrm>
            <a:off x="514350" y="147300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8"/>
          <p:cNvSpPr/>
          <p:nvPr/>
        </p:nvSpPr>
        <p:spPr>
          <a:xfrm>
            <a:off x="514350" y="161479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8"/>
          <p:cNvSpPr/>
          <p:nvPr/>
        </p:nvSpPr>
        <p:spPr>
          <a:xfrm>
            <a:off x="514350" y="175658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8"/>
          <p:cNvSpPr/>
          <p:nvPr/>
        </p:nvSpPr>
        <p:spPr>
          <a:xfrm>
            <a:off x="514350" y="1984093"/>
            <a:ext cx="3882628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Fold Distribution: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8"/>
          <p:cNvSpPr/>
          <p:nvPr/>
        </p:nvSpPr>
        <p:spPr>
          <a:xfrm>
            <a:off x="514350" y="2130540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Fold 1: Train 200, Val 25, Test 24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8"/>
          <p:cNvSpPr/>
          <p:nvPr/>
        </p:nvSpPr>
        <p:spPr>
          <a:xfrm>
            <a:off x="514350" y="2272326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Fold 2: Train 200, Val 25, Test 24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8"/>
          <p:cNvSpPr/>
          <p:nvPr/>
        </p:nvSpPr>
        <p:spPr>
          <a:xfrm>
            <a:off x="514350" y="2414113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Fold 3: Train 200, Val 25, Test 24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8"/>
          <p:cNvSpPr/>
          <p:nvPr/>
        </p:nvSpPr>
        <p:spPr>
          <a:xfrm>
            <a:off x="514350" y="2555900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Fold 4: Train 200, Val 25, Test 24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8"/>
          <p:cNvSpPr/>
          <p:nvPr/>
        </p:nvSpPr>
        <p:spPr>
          <a:xfrm>
            <a:off x="514350" y="2697686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Fold 5: Train 200, Val 25, Test 24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428625" y="2982348"/>
            <a:ext cx="4054078" cy="138153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8"/>
          <p:cNvSpPr/>
          <p:nvPr/>
        </p:nvSpPr>
        <p:spPr>
          <a:xfrm>
            <a:off x="428625" y="2982348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8"/>
          <p:cNvSpPr/>
          <p:nvPr/>
        </p:nvSpPr>
        <p:spPr>
          <a:xfrm>
            <a:off x="514350" y="213054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18"/>
          <p:cNvSpPr/>
          <p:nvPr/>
        </p:nvSpPr>
        <p:spPr>
          <a:xfrm>
            <a:off x="514350" y="227232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8"/>
          <p:cNvSpPr/>
          <p:nvPr/>
        </p:nvSpPr>
        <p:spPr>
          <a:xfrm>
            <a:off x="514350" y="241411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8"/>
          <p:cNvSpPr/>
          <p:nvPr/>
        </p:nvSpPr>
        <p:spPr>
          <a:xfrm>
            <a:off x="514350" y="255590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8"/>
          <p:cNvSpPr/>
          <p:nvPr/>
        </p:nvSpPr>
        <p:spPr>
          <a:xfrm>
            <a:off x="514350" y="269768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8"/>
          <p:cNvSpPr/>
          <p:nvPr/>
        </p:nvSpPr>
        <p:spPr>
          <a:xfrm>
            <a:off x="514350" y="3068073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Subject-Independent Evaluation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8"/>
          <p:cNvSpPr/>
          <p:nvPr/>
        </p:nvSpPr>
        <p:spPr>
          <a:xfrm>
            <a:off x="514350" y="3257383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Rationale: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Ensures generalization to unseen subjects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18"/>
          <p:cNvSpPr/>
          <p:nvPr/>
        </p:nvSpPr>
        <p:spPr>
          <a:xfrm>
            <a:off x="514350" y="3399169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Why important: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Prevents overfitting to specific iris patterns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18"/>
          <p:cNvSpPr/>
          <p:nvPr/>
        </p:nvSpPr>
        <p:spPr>
          <a:xfrm>
            <a:off x="514350" y="3540956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Protocol: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No subject appears in both train and test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8"/>
          <p:cNvSpPr/>
          <p:nvPr/>
        </p:nvSpPr>
        <p:spPr>
          <a:xfrm>
            <a:off x="514350" y="3682743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Evaluation scope: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Across all 5 folds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8"/>
          <p:cNvSpPr/>
          <p:nvPr/>
        </p:nvSpPr>
        <p:spPr>
          <a:xfrm>
            <a:off x="514350" y="3831673"/>
            <a:ext cx="3882628" cy="425053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8"/>
          <p:cNvSpPr/>
          <p:nvPr/>
        </p:nvSpPr>
        <p:spPr>
          <a:xfrm>
            <a:off x="514350" y="3831673"/>
            <a:ext cx="14288" cy="425053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8"/>
          <p:cNvSpPr/>
          <p:nvPr/>
        </p:nvSpPr>
        <p:spPr>
          <a:xfrm>
            <a:off x="514350" y="325738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8"/>
          <p:cNvSpPr/>
          <p:nvPr/>
        </p:nvSpPr>
        <p:spPr>
          <a:xfrm>
            <a:off x="514350" y="339916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8"/>
          <p:cNvSpPr/>
          <p:nvPr/>
        </p:nvSpPr>
        <p:spPr>
          <a:xfrm>
            <a:off x="514350" y="354095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8"/>
          <p:cNvSpPr/>
          <p:nvPr/>
        </p:nvSpPr>
        <p:spPr>
          <a:xfrm>
            <a:off x="514350" y="368274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571500" y="3888823"/>
            <a:ext cx="3768328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Significance: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8"/>
          <p:cNvSpPr/>
          <p:nvPr/>
        </p:nvSpPr>
        <p:spPr>
          <a:xfrm>
            <a:off x="571500" y="4004909"/>
            <a:ext cx="3665330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Subject-independent evaluation is critical for biometric systems because the goal is to recognize new subjects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8"/>
          <p:cNvSpPr/>
          <p:nvPr/>
        </p:nvSpPr>
        <p:spPr>
          <a:xfrm>
            <a:off x="571500" y="4101350"/>
            <a:ext cx="2392459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not seen during training. This prevents inflated performance estimates.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8"/>
          <p:cNvSpPr/>
          <p:nvPr/>
        </p:nvSpPr>
        <p:spPr>
          <a:xfrm>
            <a:off x="4661297" y="914400"/>
            <a:ext cx="4054078" cy="1981916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8"/>
          <p:cNvSpPr/>
          <p:nvPr/>
        </p:nvSpPr>
        <p:spPr>
          <a:xfrm>
            <a:off x="4661297" y="914400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8"/>
          <p:cNvSpPr/>
          <p:nvPr/>
        </p:nvSpPr>
        <p:spPr>
          <a:xfrm>
            <a:off x="4747022" y="1000125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Statistical Significance Testing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8"/>
          <p:cNvSpPr/>
          <p:nvPr/>
        </p:nvSpPr>
        <p:spPr>
          <a:xfrm>
            <a:off x="4747022" y="118943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Test type: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Paired t-test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8"/>
          <p:cNvSpPr/>
          <p:nvPr/>
        </p:nvSpPr>
        <p:spPr>
          <a:xfrm>
            <a:off x="4747022" y="133122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Null hypothesis: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No difference between methods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8"/>
          <p:cNvSpPr/>
          <p:nvPr/>
        </p:nvSpPr>
        <p:spPr>
          <a:xfrm>
            <a:off x="4747022" y="147300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Alternative: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Proposed method is better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8"/>
          <p:cNvSpPr/>
          <p:nvPr/>
        </p:nvSpPr>
        <p:spPr>
          <a:xfrm>
            <a:off x="4747022" y="1614794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Significance level: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α = 0.05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8"/>
          <p:cNvSpPr/>
          <p:nvPr/>
        </p:nvSpPr>
        <p:spPr>
          <a:xfrm>
            <a:off x="4747022" y="175658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Test statistic: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t = (μ₁ - μ₂) / (SE)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8"/>
          <p:cNvSpPr/>
          <p:nvPr/>
        </p:nvSpPr>
        <p:spPr>
          <a:xfrm>
            <a:off x="4747022" y="118943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8"/>
          <p:cNvSpPr/>
          <p:nvPr/>
        </p:nvSpPr>
        <p:spPr>
          <a:xfrm>
            <a:off x="4747022" y="133122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18"/>
          <p:cNvSpPr/>
          <p:nvPr/>
        </p:nvSpPr>
        <p:spPr>
          <a:xfrm>
            <a:off x="4747022" y="147300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8"/>
          <p:cNvSpPr/>
          <p:nvPr/>
        </p:nvSpPr>
        <p:spPr>
          <a:xfrm>
            <a:off x="4747022" y="161479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8"/>
          <p:cNvSpPr/>
          <p:nvPr/>
        </p:nvSpPr>
        <p:spPr>
          <a:xfrm>
            <a:off x="4747022" y="175658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18"/>
          <p:cNvSpPr/>
          <p:nvPr/>
        </p:nvSpPr>
        <p:spPr>
          <a:xfrm>
            <a:off x="4747022" y="1984093"/>
            <a:ext cx="3882628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Confidence Intervals (95%):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8"/>
          <p:cNvSpPr/>
          <p:nvPr/>
        </p:nvSpPr>
        <p:spPr>
          <a:xfrm>
            <a:off x="4747022" y="2137683"/>
            <a:ext cx="3882628" cy="615758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8"/>
          <p:cNvSpPr/>
          <p:nvPr/>
        </p:nvSpPr>
        <p:spPr>
          <a:xfrm>
            <a:off x="4747022" y="2137683"/>
            <a:ext cx="3882628" cy="615758"/>
          </a:xfrm>
          <a:prstGeom prst="rect">
            <a:avLst/>
          </a:prstGeom>
          <a:noFill/>
          <a:ln>
            <a:noFill/>
          </a:ln>
        </p:spPr>
        <p:txBody>
          <a:bodyPr anchorCtr="0" anchor="t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CI = μ ± t(α/2, n-1) × (σ/√n)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where: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μ = mean performance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σ = standard deviation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n = number of test samples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8"/>
          <p:cNvSpPr/>
          <p:nvPr/>
        </p:nvSpPr>
        <p:spPr>
          <a:xfrm>
            <a:off x="4661297" y="2917747"/>
            <a:ext cx="4054078" cy="1374697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8"/>
          <p:cNvSpPr/>
          <p:nvPr/>
        </p:nvSpPr>
        <p:spPr>
          <a:xfrm>
            <a:off x="4661297" y="2917747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8"/>
          <p:cNvSpPr/>
          <p:nvPr/>
        </p:nvSpPr>
        <p:spPr>
          <a:xfrm>
            <a:off x="4747022" y="3003472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Effect Size Analysis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8"/>
          <p:cNvSpPr/>
          <p:nvPr/>
        </p:nvSpPr>
        <p:spPr>
          <a:xfrm>
            <a:off x="4747022" y="3192782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Metric: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Cohen's 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8"/>
          <p:cNvSpPr/>
          <p:nvPr/>
        </p:nvSpPr>
        <p:spPr>
          <a:xfrm>
            <a:off x="4747022" y="3334569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Formula: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d = (μ₁ - μ₂) / σ_pooled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8"/>
          <p:cNvSpPr/>
          <p:nvPr/>
        </p:nvSpPr>
        <p:spPr>
          <a:xfrm>
            <a:off x="4747022" y="3476355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Interpretation: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8"/>
          <p:cNvSpPr/>
          <p:nvPr/>
        </p:nvSpPr>
        <p:spPr>
          <a:xfrm>
            <a:off x="4947047" y="3618142"/>
            <a:ext cx="3682603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 &lt; 0.2: negligible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8"/>
          <p:cNvSpPr/>
          <p:nvPr/>
        </p:nvSpPr>
        <p:spPr>
          <a:xfrm>
            <a:off x="4947047" y="3759929"/>
            <a:ext cx="3682603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0.2-0.5: small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8"/>
          <p:cNvSpPr/>
          <p:nvPr/>
        </p:nvSpPr>
        <p:spPr>
          <a:xfrm>
            <a:off x="4947047" y="3901715"/>
            <a:ext cx="3682603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0.5-0.8: medium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8"/>
          <p:cNvSpPr/>
          <p:nvPr/>
        </p:nvSpPr>
        <p:spPr>
          <a:xfrm>
            <a:off x="4947047" y="4043502"/>
            <a:ext cx="3682603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 &gt; 0.8: large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8"/>
          <p:cNvSpPr/>
          <p:nvPr/>
        </p:nvSpPr>
        <p:spPr>
          <a:xfrm>
            <a:off x="4661297" y="4328164"/>
            <a:ext cx="4054078" cy="142688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8"/>
          <p:cNvSpPr/>
          <p:nvPr/>
        </p:nvSpPr>
        <p:spPr>
          <a:xfrm>
            <a:off x="4661297" y="4328164"/>
            <a:ext cx="4054078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8"/>
          <p:cNvSpPr/>
          <p:nvPr/>
        </p:nvSpPr>
        <p:spPr>
          <a:xfrm>
            <a:off x="4747022" y="319278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18"/>
          <p:cNvSpPr/>
          <p:nvPr/>
        </p:nvSpPr>
        <p:spPr>
          <a:xfrm>
            <a:off x="4747022" y="333456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8"/>
          <p:cNvSpPr/>
          <p:nvPr/>
        </p:nvSpPr>
        <p:spPr>
          <a:xfrm>
            <a:off x="4747022" y="347635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8"/>
          <p:cNvSpPr/>
          <p:nvPr/>
        </p:nvSpPr>
        <p:spPr>
          <a:xfrm>
            <a:off x="4947047" y="361814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8"/>
          <p:cNvSpPr/>
          <p:nvPr/>
        </p:nvSpPr>
        <p:spPr>
          <a:xfrm>
            <a:off x="4947047" y="375992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8"/>
          <p:cNvSpPr/>
          <p:nvPr/>
        </p:nvSpPr>
        <p:spPr>
          <a:xfrm>
            <a:off x="4947047" y="390171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8"/>
          <p:cNvSpPr/>
          <p:nvPr/>
        </p:nvSpPr>
        <p:spPr>
          <a:xfrm>
            <a:off x="4947047" y="404350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8"/>
          <p:cNvSpPr/>
          <p:nvPr/>
        </p:nvSpPr>
        <p:spPr>
          <a:xfrm>
            <a:off x="4747022" y="4413889"/>
            <a:ext cx="3882628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Robustness Analysis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8"/>
          <p:cNvSpPr/>
          <p:nvPr/>
        </p:nvSpPr>
        <p:spPr>
          <a:xfrm>
            <a:off x="4747022" y="460319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Image quality: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Gaussian blur (σ=0-3)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8"/>
          <p:cNvSpPr/>
          <p:nvPr/>
        </p:nvSpPr>
        <p:spPr>
          <a:xfrm>
            <a:off x="4747022" y="4744985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Noise: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Gaussian noise (SNR=10-40dB)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8"/>
          <p:cNvSpPr/>
          <p:nvPr/>
        </p:nvSpPr>
        <p:spPr>
          <a:xfrm>
            <a:off x="4747022" y="4886771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Occlusion: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Eyelid occlusion (0-30%)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8"/>
          <p:cNvSpPr/>
          <p:nvPr/>
        </p:nvSpPr>
        <p:spPr>
          <a:xfrm>
            <a:off x="4747022" y="5028558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Viewing angle: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Off-axis (-60° to +60°)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8"/>
          <p:cNvSpPr/>
          <p:nvPr/>
        </p:nvSpPr>
        <p:spPr>
          <a:xfrm>
            <a:off x="4747022" y="5170345"/>
            <a:ext cx="3882628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Lighting: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Brightness variation (±50%)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8"/>
          <p:cNvSpPr/>
          <p:nvPr/>
        </p:nvSpPr>
        <p:spPr>
          <a:xfrm>
            <a:off x="4747022" y="5319275"/>
            <a:ext cx="3882628" cy="328613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8"/>
          <p:cNvSpPr/>
          <p:nvPr/>
        </p:nvSpPr>
        <p:spPr>
          <a:xfrm>
            <a:off x="4747022" y="5319275"/>
            <a:ext cx="14288" cy="328613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8"/>
          <p:cNvSpPr/>
          <p:nvPr/>
        </p:nvSpPr>
        <p:spPr>
          <a:xfrm>
            <a:off x="4747022" y="460319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8"/>
          <p:cNvSpPr/>
          <p:nvPr/>
        </p:nvSpPr>
        <p:spPr>
          <a:xfrm>
            <a:off x="4747022" y="474498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8"/>
          <p:cNvSpPr/>
          <p:nvPr/>
        </p:nvSpPr>
        <p:spPr>
          <a:xfrm>
            <a:off x="4747022" y="488677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8"/>
          <p:cNvSpPr/>
          <p:nvPr/>
        </p:nvSpPr>
        <p:spPr>
          <a:xfrm>
            <a:off x="4747022" y="502855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8"/>
          <p:cNvSpPr/>
          <p:nvPr/>
        </p:nvSpPr>
        <p:spPr>
          <a:xfrm>
            <a:off x="4747022" y="517034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8"/>
          <p:cNvSpPr/>
          <p:nvPr/>
        </p:nvSpPr>
        <p:spPr>
          <a:xfrm>
            <a:off x="4804172" y="5376425"/>
            <a:ext cx="3768328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Evaluation: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8"/>
          <p:cNvSpPr/>
          <p:nvPr/>
        </p:nvSpPr>
        <p:spPr>
          <a:xfrm>
            <a:off x="4804172" y="5492511"/>
            <a:ext cx="3557755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curves generated for each degradation type to assess robustness and identify failure modes.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2" name="Google Shape;10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7051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9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Ablation Studies and Component Analysis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428625" y="914400"/>
            <a:ext cx="4422623" cy="1335881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9"/>
          <p:cNvSpPr/>
          <p:nvPr/>
        </p:nvSpPr>
        <p:spPr>
          <a:xfrm>
            <a:off x="432197" y="917972"/>
            <a:ext cx="4415479" cy="214313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9"/>
          <p:cNvSpPr/>
          <p:nvPr/>
        </p:nvSpPr>
        <p:spPr>
          <a:xfrm>
            <a:off x="432197" y="917972"/>
            <a:ext cx="2152613" cy="214313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9"/>
          <p:cNvSpPr/>
          <p:nvPr/>
        </p:nvSpPr>
        <p:spPr>
          <a:xfrm>
            <a:off x="432197" y="917972"/>
            <a:ext cx="21526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19"/>
          <p:cNvSpPr/>
          <p:nvPr/>
        </p:nvSpPr>
        <p:spPr>
          <a:xfrm>
            <a:off x="2584810" y="917972"/>
            <a:ext cx="764270" cy="214313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9"/>
          <p:cNvSpPr/>
          <p:nvPr/>
        </p:nvSpPr>
        <p:spPr>
          <a:xfrm>
            <a:off x="2584810" y="917972"/>
            <a:ext cx="764270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IoU (%)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9"/>
          <p:cNvSpPr/>
          <p:nvPr/>
        </p:nvSpPr>
        <p:spPr>
          <a:xfrm>
            <a:off x="3346707" y="917972"/>
            <a:ext cx="826498" cy="214313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9"/>
          <p:cNvSpPr/>
          <p:nvPr/>
        </p:nvSpPr>
        <p:spPr>
          <a:xfrm>
            <a:off x="3346707" y="917972"/>
            <a:ext cx="826498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Dice (%)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19"/>
          <p:cNvSpPr/>
          <p:nvPr/>
        </p:nvSpPr>
        <p:spPr>
          <a:xfrm>
            <a:off x="4171113" y="917972"/>
            <a:ext cx="676563" cy="214313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9"/>
          <p:cNvSpPr/>
          <p:nvPr/>
        </p:nvSpPr>
        <p:spPr>
          <a:xfrm>
            <a:off x="4171113" y="917972"/>
            <a:ext cx="67656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Δ IoU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19"/>
          <p:cNvSpPr/>
          <p:nvPr/>
        </p:nvSpPr>
        <p:spPr>
          <a:xfrm>
            <a:off x="478631" y="1168003"/>
            <a:ext cx="968285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Baseline (FCN, frontal only)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9"/>
          <p:cNvSpPr/>
          <p:nvPr/>
        </p:nvSpPr>
        <p:spPr>
          <a:xfrm>
            <a:off x="2598344" y="1125141"/>
            <a:ext cx="75517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73.5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19"/>
          <p:cNvSpPr/>
          <p:nvPr/>
        </p:nvSpPr>
        <p:spPr>
          <a:xfrm>
            <a:off x="3353516" y="1125141"/>
            <a:ext cx="8165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84.2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19"/>
          <p:cNvSpPr/>
          <p:nvPr/>
        </p:nvSpPr>
        <p:spPr>
          <a:xfrm>
            <a:off x="4170025" y="1125141"/>
            <a:ext cx="677652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9"/>
          <p:cNvSpPr/>
          <p:nvPr/>
        </p:nvSpPr>
        <p:spPr>
          <a:xfrm>
            <a:off x="432197" y="1310878"/>
            <a:ext cx="4415479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9"/>
          <p:cNvSpPr/>
          <p:nvPr/>
        </p:nvSpPr>
        <p:spPr>
          <a:xfrm>
            <a:off x="432197" y="1310878"/>
            <a:ext cx="216614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+ Synthetic Augmentation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19"/>
          <p:cNvSpPr/>
          <p:nvPr/>
        </p:nvSpPr>
        <p:spPr>
          <a:xfrm>
            <a:off x="2598344" y="1310878"/>
            <a:ext cx="75517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87.3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19"/>
          <p:cNvSpPr/>
          <p:nvPr/>
        </p:nvSpPr>
        <p:spPr>
          <a:xfrm>
            <a:off x="3353516" y="1310878"/>
            <a:ext cx="8165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93.1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9"/>
          <p:cNvSpPr/>
          <p:nvPr/>
        </p:nvSpPr>
        <p:spPr>
          <a:xfrm>
            <a:off x="4170025" y="1310878"/>
            <a:ext cx="677652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+13.8%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19"/>
          <p:cNvSpPr/>
          <p:nvPr/>
        </p:nvSpPr>
        <p:spPr>
          <a:xfrm>
            <a:off x="432197" y="1496616"/>
            <a:ext cx="216614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+ Skip Connections (3 levels)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9"/>
          <p:cNvSpPr/>
          <p:nvPr/>
        </p:nvSpPr>
        <p:spPr>
          <a:xfrm>
            <a:off x="2598344" y="1496616"/>
            <a:ext cx="75517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89.6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9"/>
          <p:cNvSpPr/>
          <p:nvPr/>
        </p:nvSpPr>
        <p:spPr>
          <a:xfrm>
            <a:off x="3353516" y="1496616"/>
            <a:ext cx="8165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94.5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19"/>
          <p:cNvSpPr/>
          <p:nvPr/>
        </p:nvSpPr>
        <p:spPr>
          <a:xfrm>
            <a:off x="4170025" y="1496616"/>
            <a:ext cx="677652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+2.3%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19"/>
          <p:cNvSpPr/>
          <p:nvPr/>
        </p:nvSpPr>
        <p:spPr>
          <a:xfrm>
            <a:off x="432197" y="1682353"/>
            <a:ext cx="4415479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9"/>
          <p:cNvSpPr/>
          <p:nvPr/>
        </p:nvSpPr>
        <p:spPr>
          <a:xfrm>
            <a:off x="432197" y="1682353"/>
            <a:ext cx="216614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+ Combined Loss (CE + Dice)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2598344" y="1682353"/>
            <a:ext cx="75517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91.2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3353516" y="1682353"/>
            <a:ext cx="8165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95.3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9"/>
          <p:cNvSpPr/>
          <p:nvPr/>
        </p:nvSpPr>
        <p:spPr>
          <a:xfrm>
            <a:off x="4170025" y="1682353"/>
            <a:ext cx="677652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+1.6%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9"/>
          <p:cNvSpPr/>
          <p:nvPr/>
        </p:nvSpPr>
        <p:spPr>
          <a:xfrm>
            <a:off x="432197" y="1868091"/>
            <a:ext cx="216614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+ Batch Normalization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19"/>
          <p:cNvSpPr/>
          <p:nvPr/>
        </p:nvSpPr>
        <p:spPr>
          <a:xfrm>
            <a:off x="2598344" y="1868091"/>
            <a:ext cx="75517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92.1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9"/>
          <p:cNvSpPr/>
          <p:nvPr/>
        </p:nvSpPr>
        <p:spPr>
          <a:xfrm>
            <a:off x="3353516" y="1868091"/>
            <a:ext cx="8165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19"/>
          <p:cNvSpPr/>
          <p:nvPr/>
        </p:nvSpPr>
        <p:spPr>
          <a:xfrm>
            <a:off x="4170025" y="1868091"/>
            <a:ext cx="677652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+0.9%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9"/>
          <p:cNvSpPr/>
          <p:nvPr/>
        </p:nvSpPr>
        <p:spPr>
          <a:xfrm>
            <a:off x="432197" y="2053828"/>
            <a:ext cx="4415479" cy="185738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9"/>
          <p:cNvSpPr/>
          <p:nvPr/>
        </p:nvSpPr>
        <p:spPr>
          <a:xfrm>
            <a:off x="478631" y="2096691"/>
            <a:ext cx="1021863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Full Model (All components)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9"/>
          <p:cNvSpPr/>
          <p:nvPr/>
        </p:nvSpPr>
        <p:spPr>
          <a:xfrm>
            <a:off x="2644778" y="2096691"/>
            <a:ext cx="146252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92.3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9"/>
          <p:cNvSpPr/>
          <p:nvPr/>
        </p:nvSpPr>
        <p:spPr>
          <a:xfrm>
            <a:off x="3399951" y="2096691"/>
            <a:ext cx="146252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95.9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9"/>
          <p:cNvSpPr/>
          <p:nvPr/>
        </p:nvSpPr>
        <p:spPr>
          <a:xfrm>
            <a:off x="4216459" y="2096691"/>
            <a:ext cx="255836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+18.8%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9"/>
          <p:cNvSpPr/>
          <p:nvPr/>
        </p:nvSpPr>
        <p:spPr>
          <a:xfrm>
            <a:off x="5029842" y="914400"/>
            <a:ext cx="3685505" cy="1453753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9"/>
          <p:cNvSpPr/>
          <p:nvPr/>
        </p:nvSpPr>
        <p:spPr>
          <a:xfrm>
            <a:off x="5029842" y="914400"/>
            <a:ext cx="368550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9"/>
          <p:cNvSpPr/>
          <p:nvPr/>
        </p:nvSpPr>
        <p:spPr>
          <a:xfrm>
            <a:off x="5115567" y="1000125"/>
            <a:ext cx="351405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Contribution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9"/>
          <p:cNvSpPr/>
          <p:nvPr/>
        </p:nvSpPr>
        <p:spPr>
          <a:xfrm>
            <a:off x="5115567" y="1189434"/>
            <a:ext cx="3514055" cy="17859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9"/>
          <p:cNvSpPr/>
          <p:nvPr/>
        </p:nvSpPr>
        <p:spPr>
          <a:xfrm>
            <a:off x="5115567" y="1189434"/>
            <a:ext cx="14288" cy="178594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9"/>
          <p:cNvSpPr/>
          <p:nvPr/>
        </p:nvSpPr>
        <p:spPr>
          <a:xfrm>
            <a:off x="5115567" y="1189434"/>
            <a:ext cx="3514055" cy="178594"/>
          </a:xfrm>
          <a:prstGeom prst="rect">
            <a:avLst/>
          </a:prstGeom>
          <a:noFill/>
          <a:ln>
            <a:noFill/>
          </a:ln>
        </p:spPr>
        <p:txBody>
          <a:bodyPr anchorCtr="0" anchor="t" bIns="51050" lIns="68050" spcFirstLastPara="1" rIns="68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Synthetic Augmentation:</a:t>
            </a: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+13.8% (73.5→87.3)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19"/>
          <p:cNvSpPr/>
          <p:nvPr/>
        </p:nvSpPr>
        <p:spPr>
          <a:xfrm>
            <a:off x="5115567" y="1403747"/>
            <a:ext cx="3514055" cy="17859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9"/>
          <p:cNvSpPr/>
          <p:nvPr/>
        </p:nvSpPr>
        <p:spPr>
          <a:xfrm>
            <a:off x="5115567" y="1403747"/>
            <a:ext cx="14288" cy="178594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9"/>
          <p:cNvSpPr/>
          <p:nvPr/>
        </p:nvSpPr>
        <p:spPr>
          <a:xfrm>
            <a:off x="5115567" y="1403747"/>
            <a:ext cx="3514055" cy="178594"/>
          </a:xfrm>
          <a:prstGeom prst="rect">
            <a:avLst/>
          </a:prstGeom>
          <a:noFill/>
          <a:ln>
            <a:noFill/>
          </a:ln>
        </p:spPr>
        <p:txBody>
          <a:bodyPr anchorCtr="0" anchor="t" bIns="51050" lIns="68050" spcFirstLastPara="1" rIns="68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Skip Connections:</a:t>
            </a: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+2.3% (87.3→89.6)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9"/>
          <p:cNvSpPr/>
          <p:nvPr/>
        </p:nvSpPr>
        <p:spPr>
          <a:xfrm>
            <a:off x="5115567" y="1618059"/>
            <a:ext cx="3514055" cy="17859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9"/>
          <p:cNvSpPr/>
          <p:nvPr/>
        </p:nvSpPr>
        <p:spPr>
          <a:xfrm>
            <a:off x="5115567" y="1618059"/>
            <a:ext cx="14288" cy="178594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9"/>
          <p:cNvSpPr/>
          <p:nvPr/>
        </p:nvSpPr>
        <p:spPr>
          <a:xfrm>
            <a:off x="5115567" y="1618059"/>
            <a:ext cx="3514055" cy="178594"/>
          </a:xfrm>
          <a:prstGeom prst="rect">
            <a:avLst/>
          </a:prstGeom>
          <a:noFill/>
          <a:ln>
            <a:noFill/>
          </a:ln>
        </p:spPr>
        <p:txBody>
          <a:bodyPr anchorCtr="0" anchor="t" bIns="51050" lIns="68050" spcFirstLastPara="1" rIns="68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Combined Loss:</a:t>
            </a: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+1.6% (89.6→91.2)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9"/>
          <p:cNvSpPr/>
          <p:nvPr/>
        </p:nvSpPr>
        <p:spPr>
          <a:xfrm>
            <a:off x="5115567" y="1832372"/>
            <a:ext cx="3514055" cy="17859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9"/>
          <p:cNvSpPr/>
          <p:nvPr/>
        </p:nvSpPr>
        <p:spPr>
          <a:xfrm>
            <a:off x="5115567" y="1832372"/>
            <a:ext cx="14288" cy="178594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9"/>
          <p:cNvSpPr/>
          <p:nvPr/>
        </p:nvSpPr>
        <p:spPr>
          <a:xfrm>
            <a:off x="5115567" y="1832372"/>
            <a:ext cx="3514055" cy="178594"/>
          </a:xfrm>
          <a:prstGeom prst="rect">
            <a:avLst/>
          </a:prstGeom>
          <a:noFill/>
          <a:ln>
            <a:noFill/>
          </a:ln>
        </p:spPr>
        <p:txBody>
          <a:bodyPr anchorCtr="0" anchor="t" bIns="51050" lIns="68050" spcFirstLastPara="1" rIns="68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Batch Norm:</a:t>
            </a: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+0.9% (91.2→92.1)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9"/>
          <p:cNvSpPr/>
          <p:nvPr/>
        </p:nvSpPr>
        <p:spPr>
          <a:xfrm>
            <a:off x="5115567" y="2046684"/>
            <a:ext cx="3514055" cy="17859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9"/>
          <p:cNvSpPr/>
          <p:nvPr/>
        </p:nvSpPr>
        <p:spPr>
          <a:xfrm>
            <a:off x="5115567" y="2046684"/>
            <a:ext cx="14288" cy="178594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9"/>
          <p:cNvSpPr/>
          <p:nvPr/>
        </p:nvSpPr>
        <p:spPr>
          <a:xfrm>
            <a:off x="5115567" y="2046684"/>
            <a:ext cx="3514055" cy="178594"/>
          </a:xfrm>
          <a:prstGeom prst="rect">
            <a:avLst/>
          </a:prstGeom>
          <a:noFill/>
          <a:ln>
            <a:noFill/>
          </a:ln>
        </p:spPr>
        <p:txBody>
          <a:bodyPr anchorCtr="0" anchor="t" bIns="51050" lIns="68050" spcFirstLastPara="1" rIns="68050" wrap="square" tIns="5105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Other refinements:</a:t>
            </a: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+0.2% (92.1→92.3)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9"/>
          <p:cNvSpPr/>
          <p:nvPr/>
        </p:nvSpPr>
        <p:spPr>
          <a:xfrm>
            <a:off x="5029842" y="2403872"/>
            <a:ext cx="3685505" cy="138153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9"/>
          <p:cNvSpPr/>
          <p:nvPr/>
        </p:nvSpPr>
        <p:spPr>
          <a:xfrm>
            <a:off x="5029842" y="2403872"/>
            <a:ext cx="368550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9"/>
          <p:cNvSpPr/>
          <p:nvPr/>
        </p:nvSpPr>
        <p:spPr>
          <a:xfrm>
            <a:off x="5115567" y="2489597"/>
            <a:ext cx="351405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Findings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9"/>
          <p:cNvSpPr/>
          <p:nvPr/>
        </p:nvSpPr>
        <p:spPr>
          <a:xfrm>
            <a:off x="5115567" y="2678906"/>
            <a:ext cx="35140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Dominant factor: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Synthetic data augmentation (73.5% of total improvement)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19"/>
          <p:cNvSpPr/>
          <p:nvPr/>
        </p:nvSpPr>
        <p:spPr>
          <a:xfrm>
            <a:off x="5115567" y="2820693"/>
            <a:ext cx="35140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Architecture: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Skip connections provide 12% relative improvement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9"/>
          <p:cNvSpPr/>
          <p:nvPr/>
        </p:nvSpPr>
        <p:spPr>
          <a:xfrm>
            <a:off x="5115567" y="2962480"/>
            <a:ext cx="35140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Loss function: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Combined loss adds 1.8% relative improvement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9"/>
          <p:cNvSpPr/>
          <p:nvPr/>
        </p:nvSpPr>
        <p:spPr>
          <a:xfrm>
            <a:off x="5115567" y="3104266"/>
            <a:ext cx="35140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Diminishing returns: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Each component adds less than previous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9"/>
          <p:cNvSpPr/>
          <p:nvPr/>
        </p:nvSpPr>
        <p:spPr>
          <a:xfrm>
            <a:off x="5115567" y="3253197"/>
            <a:ext cx="3514055" cy="425053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9"/>
          <p:cNvSpPr/>
          <p:nvPr/>
        </p:nvSpPr>
        <p:spPr>
          <a:xfrm>
            <a:off x="5115567" y="3253197"/>
            <a:ext cx="14288" cy="425053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9"/>
          <p:cNvSpPr/>
          <p:nvPr/>
        </p:nvSpPr>
        <p:spPr>
          <a:xfrm>
            <a:off x="5115567" y="267890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19"/>
          <p:cNvSpPr/>
          <p:nvPr/>
        </p:nvSpPr>
        <p:spPr>
          <a:xfrm>
            <a:off x="5115567" y="282069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19"/>
          <p:cNvSpPr/>
          <p:nvPr/>
        </p:nvSpPr>
        <p:spPr>
          <a:xfrm>
            <a:off x="5115567" y="296248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19"/>
          <p:cNvSpPr/>
          <p:nvPr/>
        </p:nvSpPr>
        <p:spPr>
          <a:xfrm>
            <a:off x="5115567" y="310426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9"/>
          <p:cNvSpPr/>
          <p:nvPr/>
        </p:nvSpPr>
        <p:spPr>
          <a:xfrm>
            <a:off x="5172717" y="3310347"/>
            <a:ext cx="339975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Insight: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19"/>
          <p:cNvSpPr/>
          <p:nvPr/>
        </p:nvSpPr>
        <p:spPr>
          <a:xfrm>
            <a:off x="5172717" y="3426433"/>
            <a:ext cx="3116907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Synthetic data augmentation is the most critical component, accounting for ~74% of the total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9"/>
          <p:cNvSpPr/>
          <p:nvPr/>
        </p:nvSpPr>
        <p:spPr>
          <a:xfrm>
            <a:off x="5172717" y="3522873"/>
            <a:ext cx="2258234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gain. This validates the core contribution of the paper.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9"/>
          <p:cNvSpPr/>
          <p:nvPr/>
        </p:nvSpPr>
        <p:spPr>
          <a:xfrm>
            <a:off x="5029842" y="3821125"/>
            <a:ext cx="3685505" cy="949337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9"/>
          <p:cNvSpPr/>
          <p:nvPr/>
        </p:nvSpPr>
        <p:spPr>
          <a:xfrm>
            <a:off x="5029842" y="3821125"/>
            <a:ext cx="368550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9"/>
          <p:cNvSpPr/>
          <p:nvPr/>
        </p:nvSpPr>
        <p:spPr>
          <a:xfrm>
            <a:off x="5115567" y="3906850"/>
            <a:ext cx="351405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Interaction Effects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19"/>
          <p:cNvSpPr/>
          <p:nvPr/>
        </p:nvSpPr>
        <p:spPr>
          <a:xfrm>
            <a:off x="5115567" y="4096159"/>
            <a:ext cx="35140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Synergy: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Components work together effectively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9"/>
          <p:cNvSpPr/>
          <p:nvPr/>
        </p:nvSpPr>
        <p:spPr>
          <a:xfrm>
            <a:off x="5115567" y="4237946"/>
            <a:ext cx="35140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Skip + Augmentation: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2.3% additional gain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9"/>
          <p:cNvSpPr/>
          <p:nvPr/>
        </p:nvSpPr>
        <p:spPr>
          <a:xfrm>
            <a:off x="5115567" y="4379733"/>
            <a:ext cx="35140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Loss + Architecture: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Complementary effects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19"/>
          <p:cNvSpPr/>
          <p:nvPr/>
        </p:nvSpPr>
        <p:spPr>
          <a:xfrm>
            <a:off x="5115567" y="4521519"/>
            <a:ext cx="35140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 negative interactions: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All components beneficial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19"/>
          <p:cNvSpPr/>
          <p:nvPr/>
        </p:nvSpPr>
        <p:spPr>
          <a:xfrm>
            <a:off x="5115567" y="409615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19"/>
          <p:cNvSpPr/>
          <p:nvPr/>
        </p:nvSpPr>
        <p:spPr>
          <a:xfrm>
            <a:off x="5115567" y="423794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9"/>
          <p:cNvSpPr/>
          <p:nvPr/>
        </p:nvSpPr>
        <p:spPr>
          <a:xfrm>
            <a:off x="5115567" y="437973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19"/>
          <p:cNvSpPr/>
          <p:nvPr/>
        </p:nvSpPr>
        <p:spPr>
          <a:xfrm>
            <a:off x="5115567" y="452151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"/>
          <p:cNvSpPr/>
          <p:nvPr/>
        </p:nvSpPr>
        <p:spPr>
          <a:xfrm>
            <a:off x="428625" y="428625"/>
            <a:ext cx="8286750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2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26"/>
              <a:buFont typeface="Calibri"/>
              <a:buNone/>
            </a:pPr>
            <a:r>
              <a:rPr b="1" i="0" lang="en-US" sz="222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Presentation Roadmap</a:t>
            </a:r>
            <a:endParaRPr b="0" i="0" sz="22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428625" y="1257300"/>
            <a:ext cx="2619356" cy="200452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428625" y="1257300"/>
            <a:ext cx="2619356" cy="28575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2938" y="1471613"/>
            <a:ext cx="2190731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Part 1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642938" y="1657350"/>
            <a:ext cx="2190731" cy="20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Foundational Review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42938" y="2161682"/>
            <a:ext cx="5000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785813" y="2168826"/>
            <a:ext cx="1701133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The Iris Recognition System Pipeline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642938" y="2397426"/>
            <a:ext cx="5000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785813" y="2404570"/>
            <a:ext cx="1950467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Traditional vs. Deep Learning Approaches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642938" y="2633170"/>
            <a:ext cx="5000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785813" y="2640313"/>
            <a:ext cx="1556221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Challenges and Future Directions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3262294" y="1257300"/>
            <a:ext cx="2619384" cy="200452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262294" y="1257300"/>
            <a:ext cx="2619384" cy="28575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476606" y="1471613"/>
            <a:ext cx="2190759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Part 2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3476606" y="1657350"/>
            <a:ext cx="2190759" cy="20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Cutting-Edge Application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3476606" y="2161682"/>
            <a:ext cx="5000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3619481" y="2168826"/>
            <a:ext cx="1481798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Off-Axis Segmentation in AR/VR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3476606" y="2397426"/>
            <a:ext cx="5000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3619481" y="2404570"/>
            <a:ext cx="1868649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Novel Data Augmentation Methodology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3476606" y="2633170"/>
            <a:ext cx="5000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3619481" y="2640313"/>
            <a:ext cx="1801927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Low-Complexity DNN Architecture and Results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095991" y="1257300"/>
            <a:ext cx="2619356" cy="1975945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6095991" y="1257300"/>
            <a:ext cx="2619356" cy="28575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6310303" y="1471613"/>
            <a:ext cx="2190731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Part 3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6310303" y="1657350"/>
            <a:ext cx="2190731" cy="20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Synthesis &amp; Conclusion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6310303" y="2161682"/>
            <a:ext cx="5000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6453178" y="2168826"/>
            <a:ext cx="1404082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Bridging Survey and Research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6310303" y="2397426"/>
            <a:ext cx="5000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6453178" y="2404570"/>
            <a:ext cx="696599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6310303" y="2633170"/>
            <a:ext cx="50006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6453178" y="2640313"/>
            <a:ext cx="1102063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6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Questions &amp; Discussion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428625" y="3518995"/>
            <a:ext cx="8286750" cy="353616"/>
          </a:xfrm>
          <a:prstGeom prst="rect">
            <a:avLst/>
          </a:prstGeom>
          <a:solidFill>
            <a:srgbClr val="7B68EE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428625" y="3518995"/>
            <a:ext cx="14288" cy="353616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1" name="Google Shape;1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20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Detailed Performance Analysis: Metrics and Curves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20"/>
          <p:cNvSpPr/>
          <p:nvPr/>
        </p:nvSpPr>
        <p:spPr>
          <a:xfrm>
            <a:off x="428625" y="914400"/>
            <a:ext cx="3861002" cy="112369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0"/>
          <p:cNvSpPr/>
          <p:nvPr/>
        </p:nvSpPr>
        <p:spPr>
          <a:xfrm>
            <a:off x="428625" y="914400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20"/>
          <p:cNvSpPr/>
          <p:nvPr/>
        </p:nvSpPr>
        <p:spPr>
          <a:xfrm>
            <a:off x="514350" y="1000125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Intersection over Union (IoU)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20"/>
          <p:cNvSpPr/>
          <p:nvPr/>
        </p:nvSpPr>
        <p:spPr>
          <a:xfrm>
            <a:off x="514350" y="1189434"/>
            <a:ext cx="3689552" cy="448605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20"/>
          <p:cNvSpPr/>
          <p:nvPr/>
        </p:nvSpPr>
        <p:spPr>
          <a:xfrm>
            <a:off x="514350" y="1189434"/>
            <a:ext cx="3689552" cy="448605"/>
          </a:xfrm>
          <a:prstGeom prst="rect">
            <a:avLst/>
          </a:prstGeom>
          <a:noFill/>
          <a:ln>
            <a:noFill/>
          </a:ln>
        </p:spPr>
        <p:txBody>
          <a:bodyPr anchorCtr="0" anchor="t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IoU = |X ∩ Y| / |X ∪ Y|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Range: [0, 1]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1.0 = perfect segmentation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20"/>
          <p:cNvSpPr/>
          <p:nvPr/>
        </p:nvSpPr>
        <p:spPr>
          <a:xfrm>
            <a:off x="514350" y="1666615"/>
            <a:ext cx="3689552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075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Measures overlap between predicted and ground truth segmentation. Most commonly used metric for segmentation tasks. Penalizes both false positives and false negatives.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20"/>
          <p:cNvSpPr/>
          <p:nvPr/>
        </p:nvSpPr>
        <p:spPr>
          <a:xfrm>
            <a:off x="428625" y="2059521"/>
            <a:ext cx="3861002" cy="112369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20"/>
          <p:cNvSpPr/>
          <p:nvPr/>
        </p:nvSpPr>
        <p:spPr>
          <a:xfrm>
            <a:off x="428625" y="2059521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20"/>
          <p:cNvSpPr/>
          <p:nvPr/>
        </p:nvSpPr>
        <p:spPr>
          <a:xfrm>
            <a:off x="514350" y="2145246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Dice Coefficient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20"/>
          <p:cNvSpPr/>
          <p:nvPr/>
        </p:nvSpPr>
        <p:spPr>
          <a:xfrm>
            <a:off x="514350" y="2334555"/>
            <a:ext cx="3689552" cy="448605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20"/>
          <p:cNvSpPr/>
          <p:nvPr/>
        </p:nvSpPr>
        <p:spPr>
          <a:xfrm>
            <a:off x="514350" y="2334555"/>
            <a:ext cx="3689552" cy="448605"/>
          </a:xfrm>
          <a:prstGeom prst="rect">
            <a:avLst/>
          </a:prstGeom>
          <a:noFill/>
          <a:ln>
            <a:noFill/>
          </a:ln>
        </p:spPr>
        <p:txBody>
          <a:bodyPr anchorCtr="0" anchor="t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Dice = 2|X ∩ Y| / (|X| + |Y|)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Range: [0, 1]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Related to IoU: Dice = 2·IoU/(1+IoU)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0"/>
          <p:cNvSpPr/>
          <p:nvPr/>
        </p:nvSpPr>
        <p:spPr>
          <a:xfrm>
            <a:off x="514350" y="2811735"/>
            <a:ext cx="3689552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075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Similar to IoU but emphasizes overlap. Particularly useful for imbalanced datasets. Ranges from 0 (no overlap) to 1 (perfect overlap).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0"/>
          <p:cNvSpPr/>
          <p:nvPr/>
        </p:nvSpPr>
        <p:spPr>
          <a:xfrm>
            <a:off x="428625" y="3204642"/>
            <a:ext cx="3861002" cy="112369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20"/>
          <p:cNvSpPr/>
          <p:nvPr/>
        </p:nvSpPr>
        <p:spPr>
          <a:xfrm>
            <a:off x="428625" y="3204642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20"/>
          <p:cNvSpPr/>
          <p:nvPr/>
        </p:nvSpPr>
        <p:spPr>
          <a:xfrm>
            <a:off x="514350" y="3290367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Sensitivity &amp; Specificity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20"/>
          <p:cNvSpPr/>
          <p:nvPr/>
        </p:nvSpPr>
        <p:spPr>
          <a:xfrm>
            <a:off x="514350" y="3479676"/>
            <a:ext cx="3689552" cy="448605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20"/>
          <p:cNvSpPr/>
          <p:nvPr/>
        </p:nvSpPr>
        <p:spPr>
          <a:xfrm>
            <a:off x="514350" y="3479676"/>
            <a:ext cx="3689552" cy="448605"/>
          </a:xfrm>
          <a:prstGeom prst="rect">
            <a:avLst/>
          </a:prstGeom>
          <a:noFill/>
          <a:ln>
            <a:noFill/>
          </a:ln>
        </p:spPr>
        <p:txBody>
          <a:bodyPr anchorCtr="0" anchor="t" bIns="59550" lIns="59550" spcFirstLastPara="1" rIns="59550" wrap="square" tIns="5955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Sensitivity = TP/(TP+FN) [Recall]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Specificity = TN/(TN+FP)</a:t>
            </a: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6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 where TP=True Pos, FN=False Neg, etc.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20"/>
          <p:cNvSpPr/>
          <p:nvPr/>
        </p:nvSpPr>
        <p:spPr>
          <a:xfrm>
            <a:off x="514350" y="3956856"/>
            <a:ext cx="3689552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075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Sensitivity: fraction of iris pixels correctly detected. Specificity: fraction of non-iris pixels correctly rejected. Together they provide comprehensive evaluation.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20"/>
          <p:cNvSpPr/>
          <p:nvPr/>
        </p:nvSpPr>
        <p:spPr>
          <a:xfrm>
            <a:off x="4468220" y="914400"/>
            <a:ext cx="4247155" cy="1562305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20"/>
          <p:cNvSpPr/>
          <p:nvPr/>
        </p:nvSpPr>
        <p:spPr>
          <a:xfrm>
            <a:off x="4468220" y="914400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20"/>
          <p:cNvSpPr/>
          <p:nvPr/>
        </p:nvSpPr>
        <p:spPr>
          <a:xfrm>
            <a:off x="4553945" y="1000125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Performance vs. Viewing Angle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0"/>
          <p:cNvSpPr/>
          <p:nvPr/>
        </p:nvSpPr>
        <p:spPr>
          <a:xfrm>
            <a:off x="4553945" y="1189434"/>
            <a:ext cx="4075705" cy="867966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20"/>
          <p:cNvSpPr/>
          <p:nvPr/>
        </p:nvSpPr>
        <p:spPr>
          <a:xfrm>
            <a:off x="4557517" y="1193006"/>
            <a:ext cx="1230762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20"/>
          <p:cNvSpPr/>
          <p:nvPr/>
        </p:nvSpPr>
        <p:spPr>
          <a:xfrm>
            <a:off x="4557517" y="1193006"/>
            <a:ext cx="1230762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Angle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20"/>
          <p:cNvSpPr/>
          <p:nvPr/>
        </p:nvSpPr>
        <p:spPr>
          <a:xfrm>
            <a:off x="5788279" y="1193006"/>
            <a:ext cx="889257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20"/>
          <p:cNvSpPr/>
          <p:nvPr/>
        </p:nvSpPr>
        <p:spPr>
          <a:xfrm>
            <a:off x="5788279" y="1193006"/>
            <a:ext cx="889257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IoU (%)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20"/>
          <p:cNvSpPr/>
          <p:nvPr/>
        </p:nvSpPr>
        <p:spPr>
          <a:xfrm>
            <a:off x="6672514" y="1193006"/>
            <a:ext cx="961867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20"/>
          <p:cNvSpPr/>
          <p:nvPr/>
        </p:nvSpPr>
        <p:spPr>
          <a:xfrm>
            <a:off x="6672514" y="1193006"/>
            <a:ext cx="961867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Dice (%)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0"/>
          <p:cNvSpPr/>
          <p:nvPr/>
        </p:nvSpPr>
        <p:spPr>
          <a:xfrm>
            <a:off x="7629274" y="1193006"/>
            <a:ext cx="996804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20"/>
          <p:cNvSpPr/>
          <p:nvPr/>
        </p:nvSpPr>
        <p:spPr>
          <a:xfrm>
            <a:off x="7629274" y="1193006"/>
            <a:ext cx="996804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Sens (%)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20"/>
          <p:cNvSpPr/>
          <p:nvPr/>
        </p:nvSpPr>
        <p:spPr>
          <a:xfrm>
            <a:off x="4557517" y="1360884"/>
            <a:ext cx="124998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0° (frontal)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20"/>
          <p:cNvSpPr/>
          <p:nvPr/>
        </p:nvSpPr>
        <p:spPr>
          <a:xfrm>
            <a:off x="5807506" y="1360884"/>
            <a:ext cx="88194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94.7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0"/>
          <p:cNvSpPr/>
          <p:nvPr/>
        </p:nvSpPr>
        <p:spPr>
          <a:xfrm>
            <a:off x="6689452" y="1360884"/>
            <a:ext cx="95321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97.2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20"/>
          <p:cNvSpPr/>
          <p:nvPr/>
        </p:nvSpPr>
        <p:spPr>
          <a:xfrm>
            <a:off x="7642668" y="1360884"/>
            <a:ext cx="98341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97.3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0"/>
          <p:cNvSpPr/>
          <p:nvPr/>
        </p:nvSpPr>
        <p:spPr>
          <a:xfrm>
            <a:off x="4557517" y="1532334"/>
            <a:ext cx="4068561" cy="17145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20"/>
          <p:cNvSpPr/>
          <p:nvPr/>
        </p:nvSpPr>
        <p:spPr>
          <a:xfrm>
            <a:off x="4557517" y="1532334"/>
            <a:ext cx="124998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±15°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20"/>
          <p:cNvSpPr/>
          <p:nvPr/>
        </p:nvSpPr>
        <p:spPr>
          <a:xfrm>
            <a:off x="5807506" y="1532334"/>
            <a:ext cx="88194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93.2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20"/>
          <p:cNvSpPr/>
          <p:nvPr/>
        </p:nvSpPr>
        <p:spPr>
          <a:xfrm>
            <a:off x="6689452" y="1532334"/>
            <a:ext cx="95321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96.4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20"/>
          <p:cNvSpPr/>
          <p:nvPr/>
        </p:nvSpPr>
        <p:spPr>
          <a:xfrm>
            <a:off x="7642668" y="1532334"/>
            <a:ext cx="98341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96.1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20"/>
          <p:cNvSpPr/>
          <p:nvPr/>
        </p:nvSpPr>
        <p:spPr>
          <a:xfrm>
            <a:off x="4557517" y="1703784"/>
            <a:ext cx="124998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±30°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0"/>
          <p:cNvSpPr/>
          <p:nvPr/>
        </p:nvSpPr>
        <p:spPr>
          <a:xfrm>
            <a:off x="5807506" y="1703784"/>
            <a:ext cx="88194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91.8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20"/>
          <p:cNvSpPr/>
          <p:nvPr/>
        </p:nvSpPr>
        <p:spPr>
          <a:xfrm>
            <a:off x="6689452" y="1703784"/>
            <a:ext cx="95321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95.6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20"/>
          <p:cNvSpPr/>
          <p:nvPr/>
        </p:nvSpPr>
        <p:spPr>
          <a:xfrm>
            <a:off x="7642668" y="1703784"/>
            <a:ext cx="98341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94.8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20"/>
          <p:cNvSpPr/>
          <p:nvPr/>
        </p:nvSpPr>
        <p:spPr>
          <a:xfrm>
            <a:off x="4557517" y="1875234"/>
            <a:ext cx="4068561" cy="17145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20"/>
          <p:cNvSpPr/>
          <p:nvPr/>
        </p:nvSpPr>
        <p:spPr>
          <a:xfrm>
            <a:off x="4557517" y="1875234"/>
            <a:ext cx="124998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±45°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20"/>
          <p:cNvSpPr/>
          <p:nvPr/>
        </p:nvSpPr>
        <p:spPr>
          <a:xfrm>
            <a:off x="5807506" y="1875234"/>
            <a:ext cx="88194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89.6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0"/>
          <p:cNvSpPr/>
          <p:nvPr/>
        </p:nvSpPr>
        <p:spPr>
          <a:xfrm>
            <a:off x="6689452" y="1875234"/>
            <a:ext cx="95321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94.5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20"/>
          <p:cNvSpPr/>
          <p:nvPr/>
        </p:nvSpPr>
        <p:spPr>
          <a:xfrm>
            <a:off x="7642668" y="1875234"/>
            <a:ext cx="98341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92.1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20"/>
          <p:cNvSpPr/>
          <p:nvPr/>
        </p:nvSpPr>
        <p:spPr>
          <a:xfrm>
            <a:off x="4553945" y="2093119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Trend: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Graceful degradation with angle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20"/>
          <p:cNvSpPr/>
          <p:nvPr/>
        </p:nvSpPr>
        <p:spPr>
          <a:xfrm>
            <a:off x="4553945" y="2227762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Max drop: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5.1% IoU (0° to 45°)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20"/>
          <p:cNvSpPr/>
          <p:nvPr/>
        </p:nvSpPr>
        <p:spPr>
          <a:xfrm>
            <a:off x="4468220" y="2505280"/>
            <a:ext cx="4247155" cy="160020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20"/>
          <p:cNvSpPr/>
          <p:nvPr/>
        </p:nvSpPr>
        <p:spPr>
          <a:xfrm>
            <a:off x="4468220" y="2505280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0"/>
          <p:cNvSpPr/>
          <p:nvPr/>
        </p:nvSpPr>
        <p:spPr>
          <a:xfrm>
            <a:off x="4553945" y="209311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20"/>
          <p:cNvSpPr/>
          <p:nvPr/>
        </p:nvSpPr>
        <p:spPr>
          <a:xfrm>
            <a:off x="4553945" y="222776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20"/>
          <p:cNvSpPr/>
          <p:nvPr/>
        </p:nvSpPr>
        <p:spPr>
          <a:xfrm>
            <a:off x="4553945" y="2591005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Robustness to Image Degradation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20"/>
          <p:cNvSpPr/>
          <p:nvPr/>
        </p:nvSpPr>
        <p:spPr>
          <a:xfrm>
            <a:off x="4553945" y="2780314"/>
            <a:ext cx="4075705" cy="867966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20"/>
          <p:cNvSpPr/>
          <p:nvPr/>
        </p:nvSpPr>
        <p:spPr>
          <a:xfrm>
            <a:off x="4557517" y="2783886"/>
            <a:ext cx="2605181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20"/>
          <p:cNvSpPr/>
          <p:nvPr/>
        </p:nvSpPr>
        <p:spPr>
          <a:xfrm>
            <a:off x="4557517" y="2783886"/>
            <a:ext cx="2605181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Condition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20"/>
          <p:cNvSpPr/>
          <p:nvPr/>
        </p:nvSpPr>
        <p:spPr>
          <a:xfrm>
            <a:off x="7162698" y="2783886"/>
            <a:ext cx="807188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20"/>
          <p:cNvSpPr/>
          <p:nvPr/>
        </p:nvSpPr>
        <p:spPr>
          <a:xfrm>
            <a:off x="7162698" y="2783886"/>
            <a:ext cx="807188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IoU (%)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0"/>
          <p:cNvSpPr/>
          <p:nvPr/>
        </p:nvSpPr>
        <p:spPr>
          <a:xfrm>
            <a:off x="7968351" y="2783886"/>
            <a:ext cx="657727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20"/>
          <p:cNvSpPr/>
          <p:nvPr/>
        </p:nvSpPr>
        <p:spPr>
          <a:xfrm>
            <a:off x="7968351" y="2783886"/>
            <a:ext cx="657727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Δ IoU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0"/>
          <p:cNvSpPr/>
          <p:nvPr/>
        </p:nvSpPr>
        <p:spPr>
          <a:xfrm>
            <a:off x="4557517" y="2951764"/>
            <a:ext cx="261737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Clean (baseline)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0"/>
          <p:cNvSpPr/>
          <p:nvPr/>
        </p:nvSpPr>
        <p:spPr>
          <a:xfrm>
            <a:off x="7174892" y="2951764"/>
            <a:ext cx="7919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92.3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0"/>
          <p:cNvSpPr/>
          <p:nvPr/>
        </p:nvSpPr>
        <p:spPr>
          <a:xfrm>
            <a:off x="7966844" y="2951764"/>
            <a:ext cx="65923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0"/>
          <p:cNvSpPr/>
          <p:nvPr/>
        </p:nvSpPr>
        <p:spPr>
          <a:xfrm>
            <a:off x="4557517" y="3123214"/>
            <a:ext cx="4068561" cy="17145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20"/>
          <p:cNvSpPr/>
          <p:nvPr/>
        </p:nvSpPr>
        <p:spPr>
          <a:xfrm>
            <a:off x="4557517" y="3123214"/>
            <a:ext cx="261737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Gaussian blur (σ=1)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20"/>
          <p:cNvSpPr/>
          <p:nvPr/>
        </p:nvSpPr>
        <p:spPr>
          <a:xfrm>
            <a:off x="7174892" y="3123214"/>
            <a:ext cx="7919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91.8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0"/>
          <p:cNvSpPr/>
          <p:nvPr/>
        </p:nvSpPr>
        <p:spPr>
          <a:xfrm>
            <a:off x="7966844" y="3123214"/>
            <a:ext cx="65923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-0.5%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0"/>
          <p:cNvSpPr/>
          <p:nvPr/>
        </p:nvSpPr>
        <p:spPr>
          <a:xfrm>
            <a:off x="4557517" y="3294664"/>
            <a:ext cx="261737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Gaussian noise (SNR=20dB)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0"/>
          <p:cNvSpPr/>
          <p:nvPr/>
        </p:nvSpPr>
        <p:spPr>
          <a:xfrm>
            <a:off x="7174892" y="3294664"/>
            <a:ext cx="7919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90.6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0"/>
          <p:cNvSpPr/>
          <p:nvPr/>
        </p:nvSpPr>
        <p:spPr>
          <a:xfrm>
            <a:off x="7966844" y="3294664"/>
            <a:ext cx="65923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-1.7%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20"/>
          <p:cNvSpPr/>
          <p:nvPr/>
        </p:nvSpPr>
        <p:spPr>
          <a:xfrm>
            <a:off x="4557517" y="3466114"/>
            <a:ext cx="4068561" cy="171450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20"/>
          <p:cNvSpPr/>
          <p:nvPr/>
        </p:nvSpPr>
        <p:spPr>
          <a:xfrm>
            <a:off x="4557517" y="3466114"/>
            <a:ext cx="261737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Occlusion (20%)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20"/>
          <p:cNvSpPr/>
          <p:nvPr/>
        </p:nvSpPr>
        <p:spPr>
          <a:xfrm>
            <a:off x="7174892" y="3466114"/>
            <a:ext cx="7919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89.2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20"/>
          <p:cNvSpPr/>
          <p:nvPr/>
        </p:nvSpPr>
        <p:spPr>
          <a:xfrm>
            <a:off x="7966844" y="3466114"/>
            <a:ext cx="65923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-3.1%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20"/>
          <p:cNvSpPr/>
          <p:nvPr/>
        </p:nvSpPr>
        <p:spPr>
          <a:xfrm>
            <a:off x="4553945" y="3683998"/>
            <a:ext cx="4075705" cy="307181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20"/>
          <p:cNvSpPr/>
          <p:nvPr/>
        </p:nvSpPr>
        <p:spPr>
          <a:xfrm>
            <a:off x="4553945" y="3683998"/>
            <a:ext cx="14288" cy="30718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20"/>
          <p:cNvSpPr/>
          <p:nvPr/>
        </p:nvSpPr>
        <p:spPr>
          <a:xfrm>
            <a:off x="4603952" y="3734005"/>
            <a:ext cx="397569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Key Observation: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20"/>
          <p:cNvSpPr/>
          <p:nvPr/>
        </p:nvSpPr>
        <p:spPr>
          <a:xfrm>
            <a:off x="4603952" y="3842947"/>
            <a:ext cx="3919714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remains above 89% IoU even under moderate degradation, demonstrating robustness of the approach.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8" name="Google Shape;12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21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Confusion Matrices and Error Analysis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21"/>
          <p:cNvSpPr/>
          <p:nvPr/>
        </p:nvSpPr>
        <p:spPr>
          <a:xfrm>
            <a:off x="428625" y="914400"/>
            <a:ext cx="3861002" cy="163017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21"/>
          <p:cNvSpPr/>
          <p:nvPr/>
        </p:nvSpPr>
        <p:spPr>
          <a:xfrm>
            <a:off x="428625" y="914400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21"/>
          <p:cNvSpPr/>
          <p:nvPr/>
        </p:nvSpPr>
        <p:spPr>
          <a:xfrm>
            <a:off x="514350" y="1000125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Pixel-Level Confusion Matrix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21"/>
          <p:cNvSpPr/>
          <p:nvPr/>
        </p:nvSpPr>
        <p:spPr>
          <a:xfrm>
            <a:off x="514350" y="1189434"/>
            <a:ext cx="3689552" cy="907256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21"/>
          <p:cNvSpPr/>
          <p:nvPr/>
        </p:nvSpPr>
        <p:spPr>
          <a:xfrm>
            <a:off x="517922" y="1193006"/>
            <a:ext cx="1101421" cy="225028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21"/>
          <p:cNvSpPr/>
          <p:nvPr/>
        </p:nvSpPr>
        <p:spPr>
          <a:xfrm>
            <a:off x="517922" y="1193006"/>
            <a:ext cx="1101421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21"/>
          <p:cNvSpPr/>
          <p:nvPr/>
        </p:nvSpPr>
        <p:spPr>
          <a:xfrm>
            <a:off x="1619343" y="1193006"/>
            <a:ext cx="769600" cy="225028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21"/>
          <p:cNvSpPr/>
          <p:nvPr/>
        </p:nvSpPr>
        <p:spPr>
          <a:xfrm>
            <a:off x="1619343" y="1193006"/>
            <a:ext cx="769600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Iris (True)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21"/>
          <p:cNvSpPr/>
          <p:nvPr/>
        </p:nvSpPr>
        <p:spPr>
          <a:xfrm>
            <a:off x="2386124" y="1193006"/>
            <a:ext cx="1073432" cy="225028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21"/>
          <p:cNvSpPr/>
          <p:nvPr/>
        </p:nvSpPr>
        <p:spPr>
          <a:xfrm>
            <a:off x="2386124" y="1193006"/>
            <a:ext cx="1073432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Non-Iris (True)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21"/>
          <p:cNvSpPr/>
          <p:nvPr/>
        </p:nvSpPr>
        <p:spPr>
          <a:xfrm>
            <a:off x="3457212" y="1193006"/>
            <a:ext cx="743117" cy="225028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21"/>
          <p:cNvSpPr/>
          <p:nvPr/>
        </p:nvSpPr>
        <p:spPr>
          <a:xfrm>
            <a:off x="3457212" y="1193006"/>
            <a:ext cx="743117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1"/>
          <p:cNvSpPr/>
          <p:nvPr/>
        </p:nvSpPr>
        <p:spPr>
          <a:xfrm>
            <a:off x="882560" y="1469827"/>
            <a:ext cx="382637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Iris (Pred)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1629835" y="1410891"/>
            <a:ext cx="765246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1,847,251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2395082" y="1410891"/>
            <a:ext cx="1070251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18,432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3465333" y="1410891"/>
            <a:ext cx="734997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99.0%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1"/>
          <p:cNvSpPr/>
          <p:nvPr/>
        </p:nvSpPr>
        <p:spPr>
          <a:xfrm>
            <a:off x="517922" y="1635919"/>
            <a:ext cx="3682408" cy="22502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21"/>
          <p:cNvSpPr/>
          <p:nvPr/>
        </p:nvSpPr>
        <p:spPr>
          <a:xfrm>
            <a:off x="787822" y="1694855"/>
            <a:ext cx="572086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Non-Iris (Pred)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1"/>
          <p:cNvSpPr/>
          <p:nvPr/>
        </p:nvSpPr>
        <p:spPr>
          <a:xfrm>
            <a:off x="1629835" y="1635919"/>
            <a:ext cx="765246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42,189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21"/>
          <p:cNvSpPr/>
          <p:nvPr/>
        </p:nvSpPr>
        <p:spPr>
          <a:xfrm>
            <a:off x="2395082" y="1635919"/>
            <a:ext cx="1070251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2,156,128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21"/>
          <p:cNvSpPr/>
          <p:nvPr/>
        </p:nvSpPr>
        <p:spPr>
          <a:xfrm>
            <a:off x="3465333" y="1635919"/>
            <a:ext cx="734997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98.1%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21"/>
          <p:cNvSpPr/>
          <p:nvPr/>
        </p:nvSpPr>
        <p:spPr>
          <a:xfrm>
            <a:off x="956816" y="1919883"/>
            <a:ext cx="234097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21"/>
          <p:cNvSpPr/>
          <p:nvPr/>
        </p:nvSpPr>
        <p:spPr>
          <a:xfrm>
            <a:off x="1629835" y="1860947"/>
            <a:ext cx="765246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97.8%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21"/>
          <p:cNvSpPr/>
          <p:nvPr/>
        </p:nvSpPr>
        <p:spPr>
          <a:xfrm>
            <a:off x="2395082" y="1860947"/>
            <a:ext cx="1070251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99.2%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21"/>
          <p:cNvSpPr/>
          <p:nvPr/>
        </p:nvSpPr>
        <p:spPr>
          <a:xfrm>
            <a:off x="3465333" y="1860947"/>
            <a:ext cx="734997" cy="225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59550" lIns="59550" spcFirstLastPara="1" rIns="59550" wrap="square" tIns="59550">
            <a:spAutoFit/>
          </a:bodyPr>
          <a:lstStyle/>
          <a:p>
            <a:pPr indent="0" lvl="0" marL="0" marR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98.5%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21"/>
          <p:cNvSpPr/>
          <p:nvPr/>
        </p:nvSpPr>
        <p:spPr>
          <a:xfrm>
            <a:off x="514350" y="2146697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Total pixels: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4,064,000 (640×480×13 test images)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21"/>
          <p:cNvSpPr/>
          <p:nvPr/>
        </p:nvSpPr>
        <p:spPr>
          <a:xfrm>
            <a:off x="514350" y="2288484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Accuracy: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98.5%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21"/>
          <p:cNvSpPr/>
          <p:nvPr/>
        </p:nvSpPr>
        <p:spPr>
          <a:xfrm>
            <a:off x="428625" y="2573145"/>
            <a:ext cx="3861002" cy="1364456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1"/>
          <p:cNvSpPr/>
          <p:nvPr/>
        </p:nvSpPr>
        <p:spPr>
          <a:xfrm>
            <a:off x="428625" y="2573145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21"/>
          <p:cNvSpPr/>
          <p:nvPr/>
        </p:nvSpPr>
        <p:spPr>
          <a:xfrm>
            <a:off x="514350" y="214669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21"/>
          <p:cNvSpPr/>
          <p:nvPr/>
        </p:nvSpPr>
        <p:spPr>
          <a:xfrm>
            <a:off x="514350" y="228848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21"/>
          <p:cNvSpPr/>
          <p:nvPr/>
        </p:nvSpPr>
        <p:spPr>
          <a:xfrm>
            <a:off x="514350" y="2658870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Error Distribution by Region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1"/>
          <p:cNvSpPr/>
          <p:nvPr/>
        </p:nvSpPr>
        <p:spPr>
          <a:xfrm>
            <a:off x="514350" y="2848180"/>
            <a:ext cx="3689552" cy="925116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21"/>
          <p:cNvSpPr/>
          <p:nvPr/>
        </p:nvSpPr>
        <p:spPr>
          <a:xfrm>
            <a:off x="517922" y="2851752"/>
            <a:ext cx="1366772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21"/>
          <p:cNvSpPr/>
          <p:nvPr/>
        </p:nvSpPr>
        <p:spPr>
          <a:xfrm>
            <a:off x="517922" y="2851752"/>
            <a:ext cx="1366772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Region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1"/>
          <p:cNvSpPr/>
          <p:nvPr/>
        </p:nvSpPr>
        <p:spPr>
          <a:xfrm>
            <a:off x="1884694" y="2851752"/>
            <a:ext cx="1108956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21"/>
          <p:cNvSpPr/>
          <p:nvPr/>
        </p:nvSpPr>
        <p:spPr>
          <a:xfrm>
            <a:off x="1884694" y="2851752"/>
            <a:ext cx="1108956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Error Rate (%)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21"/>
          <p:cNvSpPr/>
          <p:nvPr/>
        </p:nvSpPr>
        <p:spPr>
          <a:xfrm>
            <a:off x="2991110" y="2851752"/>
            <a:ext cx="1209219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21"/>
          <p:cNvSpPr/>
          <p:nvPr/>
        </p:nvSpPr>
        <p:spPr>
          <a:xfrm>
            <a:off x="2991110" y="2851752"/>
            <a:ext cx="120921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Primary Error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21"/>
          <p:cNvSpPr/>
          <p:nvPr/>
        </p:nvSpPr>
        <p:spPr>
          <a:xfrm>
            <a:off x="517922" y="3019630"/>
            <a:ext cx="137254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Iris center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21"/>
          <p:cNvSpPr/>
          <p:nvPr/>
        </p:nvSpPr>
        <p:spPr>
          <a:xfrm>
            <a:off x="1890471" y="3019630"/>
            <a:ext cx="1098100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0.8%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21"/>
          <p:cNvSpPr/>
          <p:nvPr/>
        </p:nvSpPr>
        <p:spPr>
          <a:xfrm>
            <a:off x="2988571" y="3019630"/>
            <a:ext cx="121175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False negative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21"/>
          <p:cNvSpPr/>
          <p:nvPr/>
        </p:nvSpPr>
        <p:spPr>
          <a:xfrm>
            <a:off x="517922" y="3205367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21"/>
          <p:cNvSpPr/>
          <p:nvPr/>
        </p:nvSpPr>
        <p:spPr>
          <a:xfrm>
            <a:off x="517922" y="3205367"/>
            <a:ext cx="137254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Iris boundary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1"/>
          <p:cNvSpPr/>
          <p:nvPr/>
        </p:nvSpPr>
        <p:spPr>
          <a:xfrm>
            <a:off x="1890471" y="3205367"/>
            <a:ext cx="1098100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3.2%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1"/>
          <p:cNvSpPr/>
          <p:nvPr/>
        </p:nvSpPr>
        <p:spPr>
          <a:xfrm>
            <a:off x="2988571" y="3205367"/>
            <a:ext cx="121175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False positive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21"/>
          <p:cNvSpPr/>
          <p:nvPr/>
        </p:nvSpPr>
        <p:spPr>
          <a:xfrm>
            <a:off x="517922" y="3391105"/>
            <a:ext cx="137254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Occluded region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1"/>
          <p:cNvSpPr/>
          <p:nvPr/>
        </p:nvSpPr>
        <p:spPr>
          <a:xfrm>
            <a:off x="1890471" y="3391105"/>
            <a:ext cx="1098100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8.5%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21"/>
          <p:cNvSpPr/>
          <p:nvPr/>
        </p:nvSpPr>
        <p:spPr>
          <a:xfrm>
            <a:off x="2988571" y="3391105"/>
            <a:ext cx="121175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False negative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1"/>
          <p:cNvSpPr/>
          <p:nvPr/>
        </p:nvSpPr>
        <p:spPr>
          <a:xfrm>
            <a:off x="517922" y="3576842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1"/>
          <p:cNvSpPr/>
          <p:nvPr/>
        </p:nvSpPr>
        <p:spPr>
          <a:xfrm>
            <a:off x="517922" y="3576842"/>
            <a:ext cx="137254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Sclera region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21"/>
          <p:cNvSpPr/>
          <p:nvPr/>
        </p:nvSpPr>
        <p:spPr>
          <a:xfrm>
            <a:off x="1890471" y="3576842"/>
            <a:ext cx="1098100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0.5%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21"/>
          <p:cNvSpPr/>
          <p:nvPr/>
        </p:nvSpPr>
        <p:spPr>
          <a:xfrm>
            <a:off x="2988571" y="3576842"/>
            <a:ext cx="121175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False positive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21"/>
          <p:cNvSpPr/>
          <p:nvPr/>
        </p:nvSpPr>
        <p:spPr>
          <a:xfrm>
            <a:off x="4468220" y="914400"/>
            <a:ext cx="4247155" cy="792175"/>
          </a:xfrm>
          <a:prstGeom prst="rect">
            <a:avLst/>
          </a:prstGeom>
          <a:solidFill>
            <a:srgbClr val="FFB7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21"/>
          <p:cNvSpPr/>
          <p:nvPr/>
        </p:nvSpPr>
        <p:spPr>
          <a:xfrm>
            <a:off x="4468220" y="914400"/>
            <a:ext cx="14288" cy="792175"/>
          </a:xfrm>
          <a:prstGeom prst="rect">
            <a:avLst/>
          </a:prstGeom>
          <a:solidFill>
            <a:srgbClr val="FFB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21"/>
          <p:cNvSpPr/>
          <p:nvPr/>
        </p:nvSpPr>
        <p:spPr>
          <a:xfrm>
            <a:off x="4525370" y="971550"/>
            <a:ext cx="413285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Failure Mode 1: Boundary Ambiguity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21"/>
          <p:cNvSpPr/>
          <p:nvPr/>
        </p:nvSpPr>
        <p:spPr>
          <a:xfrm>
            <a:off x="4525370" y="1082278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Condition: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Blurred iris-sclera boundary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21"/>
          <p:cNvSpPr/>
          <p:nvPr/>
        </p:nvSpPr>
        <p:spPr>
          <a:xfrm>
            <a:off x="4525370" y="1224065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Error type: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False positives at boundary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21"/>
          <p:cNvSpPr/>
          <p:nvPr/>
        </p:nvSpPr>
        <p:spPr>
          <a:xfrm>
            <a:off x="4525370" y="1365852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Frequency: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~3.2% of boundary pixels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21"/>
          <p:cNvSpPr/>
          <p:nvPr/>
        </p:nvSpPr>
        <p:spPr>
          <a:xfrm>
            <a:off x="4525370" y="1507638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Cause: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Network uncertainty at low-contrast boundaries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21"/>
          <p:cNvSpPr/>
          <p:nvPr/>
        </p:nvSpPr>
        <p:spPr>
          <a:xfrm>
            <a:off x="4468220" y="1806587"/>
            <a:ext cx="4247155" cy="792175"/>
          </a:xfrm>
          <a:prstGeom prst="rect">
            <a:avLst/>
          </a:prstGeom>
          <a:solidFill>
            <a:srgbClr val="FFB7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21"/>
          <p:cNvSpPr/>
          <p:nvPr/>
        </p:nvSpPr>
        <p:spPr>
          <a:xfrm>
            <a:off x="4468220" y="1806587"/>
            <a:ext cx="14288" cy="792175"/>
          </a:xfrm>
          <a:prstGeom prst="rect">
            <a:avLst/>
          </a:prstGeom>
          <a:solidFill>
            <a:srgbClr val="FFB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21"/>
          <p:cNvSpPr/>
          <p:nvPr/>
        </p:nvSpPr>
        <p:spPr>
          <a:xfrm>
            <a:off x="4525370" y="108227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21"/>
          <p:cNvSpPr/>
          <p:nvPr/>
        </p:nvSpPr>
        <p:spPr>
          <a:xfrm>
            <a:off x="4525370" y="122406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1"/>
          <p:cNvSpPr/>
          <p:nvPr/>
        </p:nvSpPr>
        <p:spPr>
          <a:xfrm>
            <a:off x="4525370" y="136585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1"/>
          <p:cNvSpPr/>
          <p:nvPr/>
        </p:nvSpPr>
        <p:spPr>
          <a:xfrm>
            <a:off x="4525370" y="150763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1"/>
          <p:cNvSpPr/>
          <p:nvPr/>
        </p:nvSpPr>
        <p:spPr>
          <a:xfrm>
            <a:off x="4525370" y="1863737"/>
            <a:ext cx="413285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Failure Mode 2: Occlusion Handling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1"/>
          <p:cNvSpPr/>
          <p:nvPr/>
        </p:nvSpPr>
        <p:spPr>
          <a:xfrm>
            <a:off x="4525370" y="1974466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Condition: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Eyelid/eyelash occlusion &gt;20%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1"/>
          <p:cNvSpPr/>
          <p:nvPr/>
        </p:nvSpPr>
        <p:spPr>
          <a:xfrm>
            <a:off x="4525370" y="2116252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Error type: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False negatives in occluded regions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1"/>
          <p:cNvSpPr/>
          <p:nvPr/>
        </p:nvSpPr>
        <p:spPr>
          <a:xfrm>
            <a:off x="4525370" y="2258039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Frequency: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~8.5% in occluded areas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21"/>
          <p:cNvSpPr/>
          <p:nvPr/>
        </p:nvSpPr>
        <p:spPr>
          <a:xfrm>
            <a:off x="4525370" y="2399826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Cause: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Limited training data with extreme occlusion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1"/>
          <p:cNvSpPr/>
          <p:nvPr/>
        </p:nvSpPr>
        <p:spPr>
          <a:xfrm>
            <a:off x="4468220" y="2698775"/>
            <a:ext cx="4247155" cy="792175"/>
          </a:xfrm>
          <a:prstGeom prst="rect">
            <a:avLst/>
          </a:prstGeom>
          <a:solidFill>
            <a:srgbClr val="FFB7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21"/>
          <p:cNvSpPr/>
          <p:nvPr/>
        </p:nvSpPr>
        <p:spPr>
          <a:xfrm>
            <a:off x="4468220" y="2698775"/>
            <a:ext cx="14288" cy="792175"/>
          </a:xfrm>
          <a:prstGeom prst="rect">
            <a:avLst/>
          </a:prstGeom>
          <a:solidFill>
            <a:srgbClr val="FFB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21"/>
          <p:cNvSpPr/>
          <p:nvPr/>
        </p:nvSpPr>
        <p:spPr>
          <a:xfrm>
            <a:off x="4525370" y="197446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1"/>
          <p:cNvSpPr/>
          <p:nvPr/>
        </p:nvSpPr>
        <p:spPr>
          <a:xfrm>
            <a:off x="4525370" y="211625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1"/>
          <p:cNvSpPr/>
          <p:nvPr/>
        </p:nvSpPr>
        <p:spPr>
          <a:xfrm>
            <a:off x="4525370" y="225803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21"/>
          <p:cNvSpPr/>
          <p:nvPr/>
        </p:nvSpPr>
        <p:spPr>
          <a:xfrm>
            <a:off x="4525370" y="239982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21"/>
          <p:cNvSpPr/>
          <p:nvPr/>
        </p:nvSpPr>
        <p:spPr>
          <a:xfrm>
            <a:off x="4525370" y="2755925"/>
            <a:ext cx="413285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Failure Mode 3: Extreme Off-Axis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21"/>
          <p:cNvSpPr/>
          <p:nvPr/>
        </p:nvSpPr>
        <p:spPr>
          <a:xfrm>
            <a:off x="4525370" y="2866653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Condition: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Viewing angle &gt;50°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21"/>
          <p:cNvSpPr/>
          <p:nvPr/>
        </p:nvSpPr>
        <p:spPr>
          <a:xfrm>
            <a:off x="4525370" y="3008440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Error type: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Segmentation distortion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21"/>
          <p:cNvSpPr/>
          <p:nvPr/>
        </p:nvSpPr>
        <p:spPr>
          <a:xfrm>
            <a:off x="4525370" y="3150226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Frequency: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Beyond training range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21"/>
          <p:cNvSpPr/>
          <p:nvPr/>
        </p:nvSpPr>
        <p:spPr>
          <a:xfrm>
            <a:off x="4525370" y="3292013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Cause: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Extrapolation beyond ±45° training range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21"/>
          <p:cNvSpPr/>
          <p:nvPr/>
        </p:nvSpPr>
        <p:spPr>
          <a:xfrm>
            <a:off x="4468220" y="3590962"/>
            <a:ext cx="4247155" cy="799319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21"/>
          <p:cNvSpPr/>
          <p:nvPr/>
        </p:nvSpPr>
        <p:spPr>
          <a:xfrm>
            <a:off x="4468220" y="3590962"/>
            <a:ext cx="14288" cy="799319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21"/>
          <p:cNvSpPr/>
          <p:nvPr/>
        </p:nvSpPr>
        <p:spPr>
          <a:xfrm>
            <a:off x="4525370" y="286665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21"/>
          <p:cNvSpPr/>
          <p:nvPr/>
        </p:nvSpPr>
        <p:spPr>
          <a:xfrm>
            <a:off x="4525370" y="300844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21"/>
          <p:cNvSpPr/>
          <p:nvPr/>
        </p:nvSpPr>
        <p:spPr>
          <a:xfrm>
            <a:off x="4525370" y="315022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21"/>
          <p:cNvSpPr/>
          <p:nvPr/>
        </p:nvSpPr>
        <p:spPr>
          <a:xfrm>
            <a:off x="4525370" y="329201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21"/>
          <p:cNvSpPr/>
          <p:nvPr/>
        </p:nvSpPr>
        <p:spPr>
          <a:xfrm>
            <a:off x="4525370" y="3648112"/>
            <a:ext cx="413285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Key Insights: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21"/>
          <p:cNvSpPr/>
          <p:nvPr/>
        </p:nvSpPr>
        <p:spPr>
          <a:xfrm>
            <a:off x="4525370" y="3765984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Errors concentrate at iris boundaries (3.2%) and occluded regions (8.5%)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21"/>
          <p:cNvSpPr/>
          <p:nvPr/>
        </p:nvSpPr>
        <p:spPr>
          <a:xfrm>
            <a:off x="4525370" y="3907771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Core iris region is highly accurate (0.8% error)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21"/>
          <p:cNvSpPr/>
          <p:nvPr/>
        </p:nvSpPr>
        <p:spPr>
          <a:xfrm>
            <a:off x="4525370" y="4049557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Network is conservative: prefers false negatives over false positives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1"/>
          <p:cNvSpPr/>
          <p:nvPr/>
        </p:nvSpPr>
        <p:spPr>
          <a:xfrm>
            <a:off x="4525370" y="4191344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degrades gracefully with increasing occlusion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1"/>
          <p:cNvSpPr/>
          <p:nvPr/>
        </p:nvSpPr>
        <p:spPr>
          <a:xfrm>
            <a:off x="4525370" y="376598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1"/>
          <p:cNvSpPr/>
          <p:nvPr/>
        </p:nvSpPr>
        <p:spPr>
          <a:xfrm>
            <a:off x="4525370" y="390777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21"/>
          <p:cNvSpPr/>
          <p:nvPr/>
        </p:nvSpPr>
        <p:spPr>
          <a:xfrm>
            <a:off x="4525370" y="404955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21"/>
          <p:cNvSpPr/>
          <p:nvPr/>
        </p:nvSpPr>
        <p:spPr>
          <a:xfrm>
            <a:off x="4525370" y="419134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2" name="Google Shape;13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22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Failure Case Analysis and Limitations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2"/>
          <p:cNvSpPr/>
          <p:nvPr/>
        </p:nvSpPr>
        <p:spPr>
          <a:xfrm>
            <a:off x="428625" y="914400"/>
            <a:ext cx="3861002" cy="1091124"/>
          </a:xfrm>
          <a:prstGeom prst="rect">
            <a:avLst/>
          </a:prstGeom>
          <a:solidFill>
            <a:srgbClr val="FF6B6B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2"/>
          <p:cNvSpPr/>
          <p:nvPr/>
        </p:nvSpPr>
        <p:spPr>
          <a:xfrm>
            <a:off x="428625" y="914400"/>
            <a:ext cx="3861002" cy="21431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2"/>
          <p:cNvSpPr/>
          <p:nvPr/>
        </p:nvSpPr>
        <p:spPr>
          <a:xfrm>
            <a:off x="514350" y="1000125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Case 1: Extreme Off-Axis (&gt;50°)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2"/>
          <p:cNvSpPr/>
          <p:nvPr/>
        </p:nvSpPr>
        <p:spPr>
          <a:xfrm>
            <a:off x="514350" y="1189434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Condition: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Viewing angle beyond training range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2"/>
          <p:cNvSpPr/>
          <p:nvPr/>
        </p:nvSpPr>
        <p:spPr>
          <a:xfrm>
            <a:off x="514350" y="1331221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IoU drops to 78-82%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22"/>
          <p:cNvSpPr/>
          <p:nvPr/>
        </p:nvSpPr>
        <p:spPr>
          <a:xfrm>
            <a:off x="514350" y="1473008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Reason: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Extrapolation beyond ±45° training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22"/>
          <p:cNvSpPr/>
          <p:nvPr/>
        </p:nvSpPr>
        <p:spPr>
          <a:xfrm>
            <a:off x="514350" y="1614794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Error type: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Iris region undersegmentation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22"/>
          <p:cNvSpPr/>
          <p:nvPr/>
        </p:nvSpPr>
        <p:spPr>
          <a:xfrm>
            <a:off x="514350" y="1756581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Frequency: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Rare in typical AR/VR devices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22"/>
          <p:cNvSpPr/>
          <p:nvPr/>
        </p:nvSpPr>
        <p:spPr>
          <a:xfrm>
            <a:off x="428625" y="2041243"/>
            <a:ext cx="3861002" cy="1091124"/>
          </a:xfrm>
          <a:prstGeom prst="rect">
            <a:avLst/>
          </a:prstGeom>
          <a:solidFill>
            <a:srgbClr val="FF6B6B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22"/>
          <p:cNvSpPr/>
          <p:nvPr/>
        </p:nvSpPr>
        <p:spPr>
          <a:xfrm>
            <a:off x="428625" y="2041243"/>
            <a:ext cx="3861002" cy="21431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22"/>
          <p:cNvSpPr/>
          <p:nvPr/>
        </p:nvSpPr>
        <p:spPr>
          <a:xfrm>
            <a:off x="514350" y="118943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22"/>
          <p:cNvSpPr/>
          <p:nvPr/>
        </p:nvSpPr>
        <p:spPr>
          <a:xfrm>
            <a:off x="514350" y="133122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22"/>
          <p:cNvSpPr/>
          <p:nvPr/>
        </p:nvSpPr>
        <p:spPr>
          <a:xfrm>
            <a:off x="514350" y="147300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22"/>
          <p:cNvSpPr/>
          <p:nvPr/>
        </p:nvSpPr>
        <p:spPr>
          <a:xfrm>
            <a:off x="514350" y="161479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22"/>
          <p:cNvSpPr/>
          <p:nvPr/>
        </p:nvSpPr>
        <p:spPr>
          <a:xfrm>
            <a:off x="514350" y="175658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22"/>
          <p:cNvSpPr/>
          <p:nvPr/>
        </p:nvSpPr>
        <p:spPr>
          <a:xfrm>
            <a:off x="514350" y="2126968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Case 2: Severe Occlusion (&gt;40%)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22"/>
          <p:cNvSpPr/>
          <p:nvPr/>
        </p:nvSpPr>
        <p:spPr>
          <a:xfrm>
            <a:off x="514350" y="2316277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Condition: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Eyelid/eyelash covering &gt;40% iris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22"/>
          <p:cNvSpPr/>
          <p:nvPr/>
        </p:nvSpPr>
        <p:spPr>
          <a:xfrm>
            <a:off x="514350" y="2458064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IoU drops to 75-85%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22"/>
          <p:cNvSpPr/>
          <p:nvPr/>
        </p:nvSpPr>
        <p:spPr>
          <a:xfrm>
            <a:off x="514350" y="2599851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Reason: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Limited training data with extreme occlusion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2"/>
          <p:cNvSpPr/>
          <p:nvPr/>
        </p:nvSpPr>
        <p:spPr>
          <a:xfrm>
            <a:off x="514350" y="2741637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Error type: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False negatives in occluded region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2"/>
          <p:cNvSpPr/>
          <p:nvPr/>
        </p:nvSpPr>
        <p:spPr>
          <a:xfrm>
            <a:off x="514350" y="2883424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Mitigation: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Synthetic occlusion augmentation needed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2"/>
          <p:cNvSpPr/>
          <p:nvPr/>
        </p:nvSpPr>
        <p:spPr>
          <a:xfrm>
            <a:off x="428625" y="3168086"/>
            <a:ext cx="3861002" cy="1091124"/>
          </a:xfrm>
          <a:prstGeom prst="rect">
            <a:avLst/>
          </a:prstGeom>
          <a:solidFill>
            <a:srgbClr val="FF6B6B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22"/>
          <p:cNvSpPr/>
          <p:nvPr/>
        </p:nvSpPr>
        <p:spPr>
          <a:xfrm>
            <a:off x="428625" y="3168086"/>
            <a:ext cx="3861002" cy="21431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22"/>
          <p:cNvSpPr/>
          <p:nvPr/>
        </p:nvSpPr>
        <p:spPr>
          <a:xfrm>
            <a:off x="514350" y="231627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22"/>
          <p:cNvSpPr/>
          <p:nvPr/>
        </p:nvSpPr>
        <p:spPr>
          <a:xfrm>
            <a:off x="514350" y="245806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22"/>
          <p:cNvSpPr/>
          <p:nvPr/>
        </p:nvSpPr>
        <p:spPr>
          <a:xfrm>
            <a:off x="514350" y="259985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22"/>
          <p:cNvSpPr/>
          <p:nvPr/>
        </p:nvSpPr>
        <p:spPr>
          <a:xfrm>
            <a:off x="514350" y="274163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22"/>
          <p:cNvSpPr/>
          <p:nvPr/>
        </p:nvSpPr>
        <p:spPr>
          <a:xfrm>
            <a:off x="514350" y="288342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2"/>
          <p:cNvSpPr/>
          <p:nvPr/>
        </p:nvSpPr>
        <p:spPr>
          <a:xfrm>
            <a:off x="514350" y="3253811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Case 3: Poor Image Quality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22"/>
          <p:cNvSpPr/>
          <p:nvPr/>
        </p:nvSpPr>
        <p:spPr>
          <a:xfrm>
            <a:off x="514350" y="3443120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Condition: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Severe blur, noise, or motion artifact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22"/>
          <p:cNvSpPr/>
          <p:nvPr/>
        </p:nvSpPr>
        <p:spPr>
          <a:xfrm>
            <a:off x="514350" y="3584907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IoU drops to 70-80%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22"/>
          <p:cNvSpPr/>
          <p:nvPr/>
        </p:nvSpPr>
        <p:spPr>
          <a:xfrm>
            <a:off x="514350" y="3726693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Reason: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Loss of iris texture details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2"/>
          <p:cNvSpPr/>
          <p:nvPr/>
        </p:nvSpPr>
        <p:spPr>
          <a:xfrm>
            <a:off x="514350" y="3868480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Error type: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Boundary detection failures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22"/>
          <p:cNvSpPr/>
          <p:nvPr/>
        </p:nvSpPr>
        <p:spPr>
          <a:xfrm>
            <a:off x="514350" y="4010267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Frequency: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Depends on camera quality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2"/>
          <p:cNvSpPr/>
          <p:nvPr/>
        </p:nvSpPr>
        <p:spPr>
          <a:xfrm>
            <a:off x="514350" y="344312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22"/>
          <p:cNvSpPr/>
          <p:nvPr/>
        </p:nvSpPr>
        <p:spPr>
          <a:xfrm>
            <a:off x="514350" y="358490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22"/>
          <p:cNvSpPr/>
          <p:nvPr/>
        </p:nvSpPr>
        <p:spPr>
          <a:xfrm>
            <a:off x="514350" y="372669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2"/>
          <p:cNvSpPr/>
          <p:nvPr/>
        </p:nvSpPr>
        <p:spPr>
          <a:xfrm>
            <a:off x="514350" y="386848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22"/>
          <p:cNvSpPr/>
          <p:nvPr/>
        </p:nvSpPr>
        <p:spPr>
          <a:xfrm>
            <a:off x="514350" y="401026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2"/>
          <p:cNvSpPr/>
          <p:nvPr/>
        </p:nvSpPr>
        <p:spPr>
          <a:xfrm>
            <a:off x="4468220" y="914400"/>
            <a:ext cx="4247155" cy="155019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22"/>
          <p:cNvSpPr/>
          <p:nvPr/>
        </p:nvSpPr>
        <p:spPr>
          <a:xfrm>
            <a:off x="4468220" y="914400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22"/>
          <p:cNvSpPr/>
          <p:nvPr/>
        </p:nvSpPr>
        <p:spPr>
          <a:xfrm>
            <a:off x="4553945" y="1000125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Performance Degradation Analysis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22"/>
          <p:cNvSpPr/>
          <p:nvPr/>
        </p:nvSpPr>
        <p:spPr>
          <a:xfrm>
            <a:off x="4553945" y="1189434"/>
            <a:ext cx="4075705" cy="1110853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22"/>
          <p:cNvSpPr/>
          <p:nvPr/>
        </p:nvSpPr>
        <p:spPr>
          <a:xfrm>
            <a:off x="4557517" y="1193006"/>
            <a:ext cx="1779547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22"/>
          <p:cNvSpPr/>
          <p:nvPr/>
        </p:nvSpPr>
        <p:spPr>
          <a:xfrm>
            <a:off x="4557517" y="1193006"/>
            <a:ext cx="1779547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Failure Condition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2"/>
          <p:cNvSpPr/>
          <p:nvPr/>
        </p:nvSpPr>
        <p:spPr>
          <a:xfrm>
            <a:off x="6337064" y="1193006"/>
            <a:ext cx="1356643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22"/>
          <p:cNvSpPr/>
          <p:nvPr/>
        </p:nvSpPr>
        <p:spPr>
          <a:xfrm>
            <a:off x="6337064" y="1193006"/>
            <a:ext cx="1356643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IoU Range (%)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22"/>
          <p:cNvSpPr/>
          <p:nvPr/>
        </p:nvSpPr>
        <p:spPr>
          <a:xfrm>
            <a:off x="7691558" y="1193006"/>
            <a:ext cx="934520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22"/>
          <p:cNvSpPr/>
          <p:nvPr/>
        </p:nvSpPr>
        <p:spPr>
          <a:xfrm>
            <a:off x="7691558" y="1193006"/>
            <a:ext cx="934520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Severity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22"/>
          <p:cNvSpPr/>
          <p:nvPr/>
        </p:nvSpPr>
        <p:spPr>
          <a:xfrm>
            <a:off x="4557517" y="1360884"/>
            <a:ext cx="178775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Angle &gt;50°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22"/>
          <p:cNvSpPr/>
          <p:nvPr/>
        </p:nvSpPr>
        <p:spPr>
          <a:xfrm>
            <a:off x="6345269" y="1360884"/>
            <a:ext cx="134414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78-82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22"/>
          <p:cNvSpPr/>
          <p:nvPr/>
        </p:nvSpPr>
        <p:spPr>
          <a:xfrm>
            <a:off x="7689410" y="1360884"/>
            <a:ext cx="93666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2"/>
          <p:cNvSpPr/>
          <p:nvPr/>
        </p:nvSpPr>
        <p:spPr>
          <a:xfrm>
            <a:off x="4557517" y="1546622"/>
            <a:ext cx="4068561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22"/>
          <p:cNvSpPr/>
          <p:nvPr/>
        </p:nvSpPr>
        <p:spPr>
          <a:xfrm>
            <a:off x="4557517" y="1546622"/>
            <a:ext cx="178775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Occlusion &gt;40%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2"/>
          <p:cNvSpPr/>
          <p:nvPr/>
        </p:nvSpPr>
        <p:spPr>
          <a:xfrm>
            <a:off x="6345269" y="1546622"/>
            <a:ext cx="134414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75-85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2"/>
          <p:cNvSpPr/>
          <p:nvPr/>
        </p:nvSpPr>
        <p:spPr>
          <a:xfrm>
            <a:off x="7689410" y="1546622"/>
            <a:ext cx="93666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2"/>
          <p:cNvSpPr/>
          <p:nvPr/>
        </p:nvSpPr>
        <p:spPr>
          <a:xfrm>
            <a:off x="4557517" y="1732359"/>
            <a:ext cx="178775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Blur (σ&gt;3)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22"/>
          <p:cNvSpPr/>
          <p:nvPr/>
        </p:nvSpPr>
        <p:spPr>
          <a:xfrm>
            <a:off x="6345269" y="1732359"/>
            <a:ext cx="134414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80-88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2"/>
          <p:cNvSpPr/>
          <p:nvPr/>
        </p:nvSpPr>
        <p:spPr>
          <a:xfrm>
            <a:off x="7689410" y="1732359"/>
            <a:ext cx="93666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22"/>
          <p:cNvSpPr/>
          <p:nvPr/>
        </p:nvSpPr>
        <p:spPr>
          <a:xfrm>
            <a:off x="4557517" y="1918097"/>
            <a:ext cx="4068561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2"/>
          <p:cNvSpPr/>
          <p:nvPr/>
        </p:nvSpPr>
        <p:spPr>
          <a:xfrm>
            <a:off x="4557517" y="1918097"/>
            <a:ext cx="178775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Noise (SNR&lt;10dB)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22"/>
          <p:cNvSpPr/>
          <p:nvPr/>
        </p:nvSpPr>
        <p:spPr>
          <a:xfrm>
            <a:off x="6345269" y="1918097"/>
            <a:ext cx="134414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82-90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22"/>
          <p:cNvSpPr/>
          <p:nvPr/>
        </p:nvSpPr>
        <p:spPr>
          <a:xfrm>
            <a:off x="7689410" y="1918097"/>
            <a:ext cx="93666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22"/>
          <p:cNvSpPr/>
          <p:nvPr/>
        </p:nvSpPr>
        <p:spPr>
          <a:xfrm>
            <a:off x="4557517" y="2103834"/>
            <a:ext cx="178775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Combined factors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2"/>
          <p:cNvSpPr/>
          <p:nvPr/>
        </p:nvSpPr>
        <p:spPr>
          <a:xfrm>
            <a:off x="6345269" y="2103834"/>
            <a:ext cx="134414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65-75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2"/>
          <p:cNvSpPr/>
          <p:nvPr/>
        </p:nvSpPr>
        <p:spPr>
          <a:xfrm>
            <a:off x="7689410" y="2103834"/>
            <a:ext cx="93666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Critical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2"/>
          <p:cNvSpPr/>
          <p:nvPr/>
        </p:nvSpPr>
        <p:spPr>
          <a:xfrm>
            <a:off x="4468220" y="2493169"/>
            <a:ext cx="4247155" cy="175580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22"/>
          <p:cNvSpPr/>
          <p:nvPr/>
        </p:nvSpPr>
        <p:spPr>
          <a:xfrm>
            <a:off x="4468220" y="2493169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22"/>
          <p:cNvSpPr/>
          <p:nvPr/>
        </p:nvSpPr>
        <p:spPr>
          <a:xfrm>
            <a:off x="4553945" y="2578894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Scope of Applicability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2"/>
          <p:cNvSpPr/>
          <p:nvPr/>
        </p:nvSpPr>
        <p:spPr>
          <a:xfrm>
            <a:off x="4553945" y="2768203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Optimal conditions: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±45° viewing angle, &lt;20% occlusion, good image quality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2"/>
          <p:cNvSpPr/>
          <p:nvPr/>
        </p:nvSpPr>
        <p:spPr>
          <a:xfrm>
            <a:off x="4553945" y="2909990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Acceptable range: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±50° angle, &lt;30% occlusion, moderate quality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22"/>
          <p:cNvSpPr/>
          <p:nvPr/>
        </p:nvSpPr>
        <p:spPr>
          <a:xfrm>
            <a:off x="4553945" y="3051777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Outside scope: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Extreme angles (&gt;60°), severe occlusion (&gt;40%), very poor quality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22"/>
          <p:cNvSpPr/>
          <p:nvPr/>
        </p:nvSpPr>
        <p:spPr>
          <a:xfrm>
            <a:off x="4553945" y="3200707"/>
            <a:ext cx="4075705" cy="941105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22"/>
          <p:cNvSpPr/>
          <p:nvPr/>
        </p:nvSpPr>
        <p:spPr>
          <a:xfrm>
            <a:off x="4553945" y="3200707"/>
            <a:ext cx="14288" cy="941105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22"/>
          <p:cNvSpPr/>
          <p:nvPr/>
        </p:nvSpPr>
        <p:spPr>
          <a:xfrm>
            <a:off x="4553945" y="276820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22"/>
          <p:cNvSpPr/>
          <p:nvPr/>
        </p:nvSpPr>
        <p:spPr>
          <a:xfrm>
            <a:off x="4553945" y="290999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22"/>
          <p:cNvSpPr/>
          <p:nvPr/>
        </p:nvSpPr>
        <p:spPr>
          <a:xfrm>
            <a:off x="4553945" y="305177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22"/>
          <p:cNvSpPr/>
          <p:nvPr/>
        </p:nvSpPr>
        <p:spPr>
          <a:xfrm>
            <a:off x="4611095" y="3257857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Recommendations for Improvement: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22"/>
          <p:cNvSpPr/>
          <p:nvPr/>
        </p:nvSpPr>
        <p:spPr>
          <a:xfrm>
            <a:off x="4611095" y="3375729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Extend training data to ±60° angles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22"/>
          <p:cNvSpPr/>
          <p:nvPr/>
        </p:nvSpPr>
        <p:spPr>
          <a:xfrm>
            <a:off x="4611095" y="3517516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Add synthetic occlusion with varying patterns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22"/>
          <p:cNvSpPr/>
          <p:nvPr/>
        </p:nvSpPr>
        <p:spPr>
          <a:xfrm>
            <a:off x="4611095" y="3659302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Include quality degradation in training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22"/>
          <p:cNvSpPr/>
          <p:nvPr/>
        </p:nvSpPr>
        <p:spPr>
          <a:xfrm>
            <a:off x="4611095" y="3801089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Implement quality assessment and rejection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22"/>
          <p:cNvSpPr/>
          <p:nvPr/>
        </p:nvSpPr>
        <p:spPr>
          <a:xfrm>
            <a:off x="4611095" y="3942876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Use multi-frame temporal consistency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22"/>
          <p:cNvSpPr/>
          <p:nvPr/>
        </p:nvSpPr>
        <p:spPr>
          <a:xfrm>
            <a:off x="4611095" y="337572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22"/>
          <p:cNvSpPr/>
          <p:nvPr/>
        </p:nvSpPr>
        <p:spPr>
          <a:xfrm>
            <a:off x="4611095" y="351751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2"/>
          <p:cNvSpPr/>
          <p:nvPr/>
        </p:nvSpPr>
        <p:spPr>
          <a:xfrm>
            <a:off x="4611095" y="365930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2"/>
          <p:cNvSpPr/>
          <p:nvPr/>
        </p:nvSpPr>
        <p:spPr>
          <a:xfrm>
            <a:off x="4611095" y="380108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2"/>
          <p:cNvSpPr/>
          <p:nvPr/>
        </p:nvSpPr>
        <p:spPr>
          <a:xfrm>
            <a:off x="4611095" y="394287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7" name="Google Shape;14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3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Statistical Significance and Confidence Intervals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3"/>
          <p:cNvSpPr/>
          <p:nvPr/>
        </p:nvSpPr>
        <p:spPr>
          <a:xfrm>
            <a:off x="428625" y="914400"/>
            <a:ext cx="3861002" cy="155019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23"/>
          <p:cNvSpPr/>
          <p:nvPr/>
        </p:nvSpPr>
        <p:spPr>
          <a:xfrm>
            <a:off x="428625" y="914400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23"/>
          <p:cNvSpPr/>
          <p:nvPr/>
        </p:nvSpPr>
        <p:spPr>
          <a:xfrm>
            <a:off x="514350" y="1000125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95% Confidence Intervals (CI)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23"/>
          <p:cNvSpPr/>
          <p:nvPr/>
        </p:nvSpPr>
        <p:spPr>
          <a:xfrm>
            <a:off x="514350" y="1189434"/>
            <a:ext cx="3689552" cy="1110853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23"/>
          <p:cNvSpPr/>
          <p:nvPr/>
        </p:nvSpPr>
        <p:spPr>
          <a:xfrm>
            <a:off x="517922" y="1193006"/>
            <a:ext cx="1705124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23"/>
          <p:cNvSpPr/>
          <p:nvPr/>
        </p:nvSpPr>
        <p:spPr>
          <a:xfrm>
            <a:off x="517922" y="1193006"/>
            <a:ext cx="1705124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Metric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3"/>
          <p:cNvSpPr/>
          <p:nvPr/>
        </p:nvSpPr>
        <p:spPr>
          <a:xfrm>
            <a:off x="2223046" y="1193006"/>
            <a:ext cx="765191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23"/>
          <p:cNvSpPr/>
          <p:nvPr/>
        </p:nvSpPr>
        <p:spPr>
          <a:xfrm>
            <a:off x="2223046" y="1193006"/>
            <a:ext cx="765191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3"/>
          <p:cNvSpPr/>
          <p:nvPr/>
        </p:nvSpPr>
        <p:spPr>
          <a:xfrm>
            <a:off x="2988236" y="1193006"/>
            <a:ext cx="1212093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23"/>
          <p:cNvSpPr/>
          <p:nvPr/>
        </p:nvSpPr>
        <p:spPr>
          <a:xfrm>
            <a:off x="2988236" y="1193006"/>
            <a:ext cx="1212093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95% CI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3"/>
          <p:cNvSpPr/>
          <p:nvPr/>
        </p:nvSpPr>
        <p:spPr>
          <a:xfrm>
            <a:off x="557213" y="1403747"/>
            <a:ext cx="525875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IoU (proposed)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3"/>
          <p:cNvSpPr/>
          <p:nvPr/>
        </p:nvSpPr>
        <p:spPr>
          <a:xfrm>
            <a:off x="2223046" y="1360884"/>
            <a:ext cx="76519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92.3%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3"/>
          <p:cNvSpPr/>
          <p:nvPr/>
        </p:nvSpPr>
        <p:spPr>
          <a:xfrm>
            <a:off x="2988236" y="1360884"/>
            <a:ext cx="121209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[91.8, 92.8]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23"/>
          <p:cNvSpPr/>
          <p:nvPr/>
        </p:nvSpPr>
        <p:spPr>
          <a:xfrm>
            <a:off x="517922" y="1546622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23"/>
          <p:cNvSpPr/>
          <p:nvPr/>
        </p:nvSpPr>
        <p:spPr>
          <a:xfrm>
            <a:off x="557213" y="1589484"/>
            <a:ext cx="491858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IoU (baseline)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23"/>
          <p:cNvSpPr/>
          <p:nvPr/>
        </p:nvSpPr>
        <p:spPr>
          <a:xfrm>
            <a:off x="2223046" y="1546622"/>
            <a:ext cx="76519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73.5%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3"/>
          <p:cNvSpPr/>
          <p:nvPr/>
        </p:nvSpPr>
        <p:spPr>
          <a:xfrm>
            <a:off x="2988236" y="1546622"/>
            <a:ext cx="121209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[72.9, 74.1]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23"/>
          <p:cNvSpPr/>
          <p:nvPr/>
        </p:nvSpPr>
        <p:spPr>
          <a:xfrm>
            <a:off x="557213" y="1775222"/>
            <a:ext cx="553445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Dice (proposed)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23"/>
          <p:cNvSpPr/>
          <p:nvPr/>
        </p:nvSpPr>
        <p:spPr>
          <a:xfrm>
            <a:off x="2223046" y="1732359"/>
            <a:ext cx="76519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95.9%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23"/>
          <p:cNvSpPr/>
          <p:nvPr/>
        </p:nvSpPr>
        <p:spPr>
          <a:xfrm>
            <a:off x="2988236" y="1732359"/>
            <a:ext cx="121209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[95.5, 96.3]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23"/>
          <p:cNvSpPr/>
          <p:nvPr/>
        </p:nvSpPr>
        <p:spPr>
          <a:xfrm>
            <a:off x="517922" y="1918097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23"/>
          <p:cNvSpPr/>
          <p:nvPr/>
        </p:nvSpPr>
        <p:spPr>
          <a:xfrm>
            <a:off x="557213" y="1960959"/>
            <a:ext cx="372703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Sensitivity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23"/>
          <p:cNvSpPr/>
          <p:nvPr/>
        </p:nvSpPr>
        <p:spPr>
          <a:xfrm>
            <a:off x="2223046" y="1918097"/>
            <a:ext cx="76519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97.3%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23"/>
          <p:cNvSpPr/>
          <p:nvPr/>
        </p:nvSpPr>
        <p:spPr>
          <a:xfrm>
            <a:off x="2988236" y="1918097"/>
            <a:ext cx="121209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[96.9, 97.7]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23"/>
          <p:cNvSpPr/>
          <p:nvPr/>
        </p:nvSpPr>
        <p:spPr>
          <a:xfrm>
            <a:off x="557213" y="2146697"/>
            <a:ext cx="364917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Specificity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23"/>
          <p:cNvSpPr/>
          <p:nvPr/>
        </p:nvSpPr>
        <p:spPr>
          <a:xfrm>
            <a:off x="2223046" y="2103834"/>
            <a:ext cx="76519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98.1%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23"/>
          <p:cNvSpPr/>
          <p:nvPr/>
        </p:nvSpPr>
        <p:spPr>
          <a:xfrm>
            <a:off x="2988236" y="2103834"/>
            <a:ext cx="121209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[97.8, 98.4]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3"/>
          <p:cNvSpPr/>
          <p:nvPr/>
        </p:nvSpPr>
        <p:spPr>
          <a:xfrm>
            <a:off x="428625" y="2493169"/>
            <a:ext cx="3861002" cy="1953341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23"/>
          <p:cNvSpPr/>
          <p:nvPr/>
        </p:nvSpPr>
        <p:spPr>
          <a:xfrm>
            <a:off x="428625" y="2493169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23"/>
          <p:cNvSpPr/>
          <p:nvPr/>
        </p:nvSpPr>
        <p:spPr>
          <a:xfrm>
            <a:off x="514350" y="2578894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Paired t-test Results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23"/>
          <p:cNvSpPr/>
          <p:nvPr/>
        </p:nvSpPr>
        <p:spPr>
          <a:xfrm>
            <a:off x="514350" y="2768203"/>
            <a:ext cx="3689552" cy="813606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23"/>
          <p:cNvSpPr/>
          <p:nvPr/>
        </p:nvSpPr>
        <p:spPr>
          <a:xfrm>
            <a:off x="571500" y="2825353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Proposed vs. Baseline (IoU)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3"/>
          <p:cNvSpPr/>
          <p:nvPr/>
        </p:nvSpPr>
        <p:spPr>
          <a:xfrm>
            <a:off x="571500" y="2943225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t-statistic:</a:t>
            </a: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28.4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23"/>
          <p:cNvSpPr/>
          <p:nvPr/>
        </p:nvSpPr>
        <p:spPr>
          <a:xfrm>
            <a:off x="571500" y="3085012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p-value:</a:t>
            </a:r>
            <a:r>
              <a:rPr b="1" i="0" lang="en-US" sz="534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&lt; 0.001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23"/>
          <p:cNvSpPr/>
          <p:nvPr/>
        </p:nvSpPr>
        <p:spPr>
          <a:xfrm>
            <a:off x="571500" y="3226798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df: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4509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23"/>
          <p:cNvSpPr/>
          <p:nvPr/>
        </p:nvSpPr>
        <p:spPr>
          <a:xfrm>
            <a:off x="571500" y="3368585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Result:</a:t>
            </a:r>
            <a:r>
              <a:rPr b="1" i="0" lang="en-US" sz="534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Highly significant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23"/>
          <p:cNvSpPr/>
          <p:nvPr/>
        </p:nvSpPr>
        <p:spPr>
          <a:xfrm>
            <a:off x="514350" y="3610384"/>
            <a:ext cx="3689552" cy="671819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23"/>
          <p:cNvSpPr/>
          <p:nvPr/>
        </p:nvSpPr>
        <p:spPr>
          <a:xfrm>
            <a:off x="571500" y="294322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23"/>
          <p:cNvSpPr/>
          <p:nvPr/>
        </p:nvSpPr>
        <p:spPr>
          <a:xfrm>
            <a:off x="571500" y="308501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23"/>
          <p:cNvSpPr/>
          <p:nvPr/>
        </p:nvSpPr>
        <p:spPr>
          <a:xfrm>
            <a:off x="571500" y="322679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23"/>
          <p:cNvSpPr/>
          <p:nvPr/>
        </p:nvSpPr>
        <p:spPr>
          <a:xfrm>
            <a:off x="571500" y="336858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3"/>
          <p:cNvSpPr/>
          <p:nvPr/>
        </p:nvSpPr>
        <p:spPr>
          <a:xfrm>
            <a:off x="571500" y="3667534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Proposed vs. Traditional (Daugman)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3"/>
          <p:cNvSpPr/>
          <p:nvPr/>
        </p:nvSpPr>
        <p:spPr>
          <a:xfrm>
            <a:off x="571500" y="3785406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t-statistic:</a:t>
            </a: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45.2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23"/>
          <p:cNvSpPr/>
          <p:nvPr/>
        </p:nvSpPr>
        <p:spPr>
          <a:xfrm>
            <a:off x="571500" y="3927193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p-value:</a:t>
            </a:r>
            <a:r>
              <a:rPr b="1" i="0" lang="en-US" sz="534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&lt; 0.001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23"/>
          <p:cNvSpPr/>
          <p:nvPr/>
        </p:nvSpPr>
        <p:spPr>
          <a:xfrm>
            <a:off x="571500" y="4068980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Result:</a:t>
            </a:r>
            <a:r>
              <a:rPr b="1" i="0" lang="en-US" sz="534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Highly significant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23"/>
          <p:cNvSpPr/>
          <p:nvPr/>
        </p:nvSpPr>
        <p:spPr>
          <a:xfrm>
            <a:off x="571500" y="378540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3"/>
          <p:cNvSpPr/>
          <p:nvPr/>
        </p:nvSpPr>
        <p:spPr>
          <a:xfrm>
            <a:off x="571500" y="392719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23"/>
          <p:cNvSpPr/>
          <p:nvPr/>
        </p:nvSpPr>
        <p:spPr>
          <a:xfrm>
            <a:off x="571500" y="406898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23"/>
          <p:cNvSpPr/>
          <p:nvPr/>
        </p:nvSpPr>
        <p:spPr>
          <a:xfrm>
            <a:off x="4468220" y="914400"/>
            <a:ext cx="4247155" cy="1462292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23"/>
          <p:cNvSpPr/>
          <p:nvPr/>
        </p:nvSpPr>
        <p:spPr>
          <a:xfrm>
            <a:off x="4468220" y="914400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23"/>
          <p:cNvSpPr/>
          <p:nvPr/>
        </p:nvSpPr>
        <p:spPr>
          <a:xfrm>
            <a:off x="4553945" y="1000125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Effect Size Analysis (Cohen's d)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23"/>
          <p:cNvSpPr/>
          <p:nvPr/>
        </p:nvSpPr>
        <p:spPr>
          <a:xfrm>
            <a:off x="4553945" y="1189434"/>
            <a:ext cx="4075705" cy="739378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23"/>
          <p:cNvSpPr/>
          <p:nvPr/>
        </p:nvSpPr>
        <p:spPr>
          <a:xfrm>
            <a:off x="4557517" y="1193006"/>
            <a:ext cx="2002817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23"/>
          <p:cNvSpPr/>
          <p:nvPr/>
        </p:nvSpPr>
        <p:spPr>
          <a:xfrm>
            <a:off x="4557517" y="1193006"/>
            <a:ext cx="2002817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Comparison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23"/>
          <p:cNvSpPr/>
          <p:nvPr/>
        </p:nvSpPr>
        <p:spPr>
          <a:xfrm>
            <a:off x="6560334" y="1193006"/>
            <a:ext cx="864561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23"/>
          <p:cNvSpPr/>
          <p:nvPr/>
        </p:nvSpPr>
        <p:spPr>
          <a:xfrm>
            <a:off x="6560334" y="1193006"/>
            <a:ext cx="864561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Cohen's d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23"/>
          <p:cNvSpPr/>
          <p:nvPr/>
        </p:nvSpPr>
        <p:spPr>
          <a:xfrm>
            <a:off x="7422496" y="1193006"/>
            <a:ext cx="1203582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23"/>
          <p:cNvSpPr/>
          <p:nvPr/>
        </p:nvSpPr>
        <p:spPr>
          <a:xfrm>
            <a:off x="7422496" y="1193006"/>
            <a:ext cx="1203582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23"/>
          <p:cNvSpPr/>
          <p:nvPr/>
        </p:nvSpPr>
        <p:spPr>
          <a:xfrm>
            <a:off x="4557517" y="1360884"/>
            <a:ext cx="201891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Proposed vs. Baseline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3"/>
          <p:cNvSpPr/>
          <p:nvPr/>
        </p:nvSpPr>
        <p:spPr>
          <a:xfrm>
            <a:off x="6576436" y="1360884"/>
            <a:ext cx="85515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2.84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3"/>
          <p:cNvSpPr/>
          <p:nvPr/>
        </p:nvSpPr>
        <p:spPr>
          <a:xfrm>
            <a:off x="7470884" y="1403747"/>
            <a:ext cx="372340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Very Large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23"/>
          <p:cNvSpPr/>
          <p:nvPr/>
        </p:nvSpPr>
        <p:spPr>
          <a:xfrm>
            <a:off x="4557517" y="1546622"/>
            <a:ext cx="4068561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3"/>
          <p:cNvSpPr/>
          <p:nvPr/>
        </p:nvSpPr>
        <p:spPr>
          <a:xfrm>
            <a:off x="4557517" y="1546622"/>
            <a:ext cx="201891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Proposed vs. Traditional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23"/>
          <p:cNvSpPr/>
          <p:nvPr/>
        </p:nvSpPr>
        <p:spPr>
          <a:xfrm>
            <a:off x="6576436" y="1546622"/>
            <a:ext cx="85515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3.21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23"/>
          <p:cNvSpPr/>
          <p:nvPr/>
        </p:nvSpPr>
        <p:spPr>
          <a:xfrm>
            <a:off x="7470884" y="1589484"/>
            <a:ext cx="372340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Very Large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23"/>
          <p:cNvSpPr/>
          <p:nvPr/>
        </p:nvSpPr>
        <p:spPr>
          <a:xfrm>
            <a:off x="4557517" y="1732359"/>
            <a:ext cx="201891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Proposed vs. Other DL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23"/>
          <p:cNvSpPr/>
          <p:nvPr/>
        </p:nvSpPr>
        <p:spPr>
          <a:xfrm>
            <a:off x="6576436" y="1732359"/>
            <a:ext cx="85515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1.45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23"/>
          <p:cNvSpPr/>
          <p:nvPr/>
        </p:nvSpPr>
        <p:spPr>
          <a:xfrm>
            <a:off x="7470884" y="1775222"/>
            <a:ext cx="198183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Large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23"/>
          <p:cNvSpPr/>
          <p:nvPr/>
        </p:nvSpPr>
        <p:spPr>
          <a:xfrm>
            <a:off x="4553945" y="1978819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Interpretation: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d &gt; 0.8 is considered large effect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23"/>
          <p:cNvSpPr/>
          <p:nvPr/>
        </p:nvSpPr>
        <p:spPr>
          <a:xfrm>
            <a:off x="4553945" y="2120605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All comparisons show very large effects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23"/>
          <p:cNvSpPr/>
          <p:nvPr/>
        </p:nvSpPr>
        <p:spPr>
          <a:xfrm>
            <a:off x="4468220" y="2405267"/>
            <a:ext cx="4247155" cy="109112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23"/>
          <p:cNvSpPr/>
          <p:nvPr/>
        </p:nvSpPr>
        <p:spPr>
          <a:xfrm>
            <a:off x="4468220" y="2405267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23"/>
          <p:cNvSpPr/>
          <p:nvPr/>
        </p:nvSpPr>
        <p:spPr>
          <a:xfrm>
            <a:off x="4553945" y="197881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23"/>
          <p:cNvSpPr/>
          <p:nvPr/>
        </p:nvSpPr>
        <p:spPr>
          <a:xfrm>
            <a:off x="4553945" y="212060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23"/>
          <p:cNvSpPr/>
          <p:nvPr/>
        </p:nvSpPr>
        <p:spPr>
          <a:xfrm>
            <a:off x="4553945" y="2490992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Statistical Power Analysis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23"/>
          <p:cNvSpPr/>
          <p:nvPr/>
        </p:nvSpPr>
        <p:spPr>
          <a:xfrm>
            <a:off x="4553945" y="2680302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Sample size: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4,510 test images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23"/>
          <p:cNvSpPr/>
          <p:nvPr/>
        </p:nvSpPr>
        <p:spPr>
          <a:xfrm>
            <a:off x="4553945" y="2822088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Effect size: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d = 2.84 (very large)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23"/>
          <p:cNvSpPr/>
          <p:nvPr/>
        </p:nvSpPr>
        <p:spPr>
          <a:xfrm>
            <a:off x="4553945" y="2963875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Significance level: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α = 0.05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23"/>
          <p:cNvSpPr/>
          <p:nvPr/>
        </p:nvSpPr>
        <p:spPr>
          <a:xfrm>
            <a:off x="4553945" y="3105662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Power (1-β):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&gt; 0.99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23"/>
          <p:cNvSpPr/>
          <p:nvPr/>
        </p:nvSpPr>
        <p:spPr>
          <a:xfrm>
            <a:off x="4553945" y="3247448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Interpretation: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Excellent statistical power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23"/>
          <p:cNvSpPr/>
          <p:nvPr/>
        </p:nvSpPr>
        <p:spPr>
          <a:xfrm>
            <a:off x="4468220" y="3532110"/>
            <a:ext cx="4247155" cy="799319"/>
          </a:xfrm>
          <a:prstGeom prst="rect">
            <a:avLst/>
          </a:prstGeom>
          <a:solidFill>
            <a:srgbClr val="00FF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23"/>
          <p:cNvSpPr/>
          <p:nvPr/>
        </p:nvSpPr>
        <p:spPr>
          <a:xfrm>
            <a:off x="4468220" y="3532110"/>
            <a:ext cx="14288" cy="79931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23"/>
          <p:cNvSpPr/>
          <p:nvPr/>
        </p:nvSpPr>
        <p:spPr>
          <a:xfrm>
            <a:off x="4553945" y="268030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23"/>
          <p:cNvSpPr/>
          <p:nvPr/>
        </p:nvSpPr>
        <p:spPr>
          <a:xfrm>
            <a:off x="4553945" y="282208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23"/>
          <p:cNvSpPr/>
          <p:nvPr/>
        </p:nvSpPr>
        <p:spPr>
          <a:xfrm>
            <a:off x="4553945" y="296387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23"/>
          <p:cNvSpPr/>
          <p:nvPr/>
        </p:nvSpPr>
        <p:spPr>
          <a:xfrm>
            <a:off x="4553945" y="310566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23"/>
          <p:cNvSpPr/>
          <p:nvPr/>
        </p:nvSpPr>
        <p:spPr>
          <a:xfrm>
            <a:off x="4553945" y="324744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23"/>
          <p:cNvSpPr/>
          <p:nvPr/>
        </p:nvSpPr>
        <p:spPr>
          <a:xfrm>
            <a:off x="4525370" y="3589260"/>
            <a:ext cx="413285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23"/>
          <p:cNvSpPr/>
          <p:nvPr/>
        </p:nvSpPr>
        <p:spPr>
          <a:xfrm>
            <a:off x="4525370" y="3707132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All improvements are </a:t>
            </a:r>
            <a:r>
              <a:rPr b="1" i="0" lang="en-US" sz="534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statistically significant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(p &lt; 0.001)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23"/>
          <p:cNvSpPr/>
          <p:nvPr/>
        </p:nvSpPr>
        <p:spPr>
          <a:xfrm>
            <a:off x="4525370" y="3848919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Effect sizes are </a:t>
            </a:r>
            <a:r>
              <a:rPr b="1" i="0" lang="en-US" sz="534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very large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(d &gt; 2.8)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23"/>
          <p:cNvSpPr/>
          <p:nvPr/>
        </p:nvSpPr>
        <p:spPr>
          <a:xfrm>
            <a:off x="4525370" y="3990705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Results are </a:t>
            </a:r>
            <a:r>
              <a:rPr b="1" i="0" lang="en-US" sz="534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not due to chance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23"/>
          <p:cNvSpPr/>
          <p:nvPr/>
        </p:nvSpPr>
        <p:spPr>
          <a:xfrm>
            <a:off x="4525370" y="4132492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Improvements are </a:t>
            </a:r>
            <a:r>
              <a:rPr b="1" i="0" lang="en-US" sz="534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practically meaningful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23"/>
          <p:cNvSpPr/>
          <p:nvPr/>
        </p:nvSpPr>
        <p:spPr>
          <a:xfrm>
            <a:off x="4525370" y="370713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23"/>
          <p:cNvSpPr/>
          <p:nvPr/>
        </p:nvSpPr>
        <p:spPr>
          <a:xfrm>
            <a:off x="4525370" y="384891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23"/>
          <p:cNvSpPr/>
          <p:nvPr/>
        </p:nvSpPr>
        <p:spPr>
          <a:xfrm>
            <a:off x="4525370" y="399070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23"/>
          <p:cNvSpPr/>
          <p:nvPr/>
        </p:nvSpPr>
        <p:spPr>
          <a:xfrm>
            <a:off x="4525370" y="413249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0" name="Google Shape;15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24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Generalization Analysis: Cross-Dataset Performance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24"/>
          <p:cNvSpPr/>
          <p:nvPr/>
        </p:nvSpPr>
        <p:spPr>
          <a:xfrm>
            <a:off x="428625" y="914400"/>
            <a:ext cx="3861002" cy="155019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24"/>
          <p:cNvSpPr/>
          <p:nvPr/>
        </p:nvSpPr>
        <p:spPr>
          <a:xfrm>
            <a:off x="428625" y="914400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24"/>
          <p:cNvSpPr/>
          <p:nvPr/>
        </p:nvSpPr>
        <p:spPr>
          <a:xfrm>
            <a:off x="514350" y="1000125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Performance on Multiple Datasets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24"/>
          <p:cNvSpPr/>
          <p:nvPr/>
        </p:nvSpPr>
        <p:spPr>
          <a:xfrm>
            <a:off x="514350" y="1189434"/>
            <a:ext cx="3689552" cy="1110853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24"/>
          <p:cNvSpPr/>
          <p:nvPr/>
        </p:nvSpPr>
        <p:spPr>
          <a:xfrm>
            <a:off x="517922" y="1193006"/>
            <a:ext cx="1839209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24"/>
          <p:cNvSpPr/>
          <p:nvPr/>
        </p:nvSpPr>
        <p:spPr>
          <a:xfrm>
            <a:off x="517922" y="1193006"/>
            <a:ext cx="183920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24"/>
          <p:cNvSpPr/>
          <p:nvPr/>
        </p:nvSpPr>
        <p:spPr>
          <a:xfrm>
            <a:off x="2357131" y="1193006"/>
            <a:ext cx="607526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24"/>
          <p:cNvSpPr/>
          <p:nvPr/>
        </p:nvSpPr>
        <p:spPr>
          <a:xfrm>
            <a:off x="2357131" y="1193006"/>
            <a:ext cx="607526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24"/>
          <p:cNvSpPr/>
          <p:nvPr/>
        </p:nvSpPr>
        <p:spPr>
          <a:xfrm>
            <a:off x="2962312" y="1193006"/>
            <a:ext cx="595499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24"/>
          <p:cNvSpPr/>
          <p:nvPr/>
        </p:nvSpPr>
        <p:spPr>
          <a:xfrm>
            <a:off x="2962312" y="1193006"/>
            <a:ext cx="59549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IoU (%)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24"/>
          <p:cNvSpPr/>
          <p:nvPr/>
        </p:nvSpPr>
        <p:spPr>
          <a:xfrm>
            <a:off x="3555355" y="1193006"/>
            <a:ext cx="644975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24"/>
          <p:cNvSpPr/>
          <p:nvPr/>
        </p:nvSpPr>
        <p:spPr>
          <a:xfrm>
            <a:off x="3555355" y="1193006"/>
            <a:ext cx="644975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Dice (%)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24"/>
          <p:cNvSpPr/>
          <p:nvPr/>
        </p:nvSpPr>
        <p:spPr>
          <a:xfrm>
            <a:off x="557213" y="1403747"/>
            <a:ext cx="723891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CASIA-Iris-M1 (train)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24"/>
          <p:cNvSpPr/>
          <p:nvPr/>
        </p:nvSpPr>
        <p:spPr>
          <a:xfrm>
            <a:off x="2378255" y="1360884"/>
            <a:ext cx="600410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2,255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24"/>
          <p:cNvSpPr/>
          <p:nvPr/>
        </p:nvSpPr>
        <p:spPr>
          <a:xfrm>
            <a:off x="2978665" y="1360884"/>
            <a:ext cx="5870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94.2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24"/>
          <p:cNvSpPr/>
          <p:nvPr/>
        </p:nvSpPr>
        <p:spPr>
          <a:xfrm>
            <a:off x="3565736" y="1360884"/>
            <a:ext cx="634594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96.8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24"/>
          <p:cNvSpPr/>
          <p:nvPr/>
        </p:nvSpPr>
        <p:spPr>
          <a:xfrm>
            <a:off x="517922" y="1546622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24"/>
          <p:cNvSpPr/>
          <p:nvPr/>
        </p:nvSpPr>
        <p:spPr>
          <a:xfrm>
            <a:off x="557213" y="1589484"/>
            <a:ext cx="722188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CASIA-Iris-Thousand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24"/>
          <p:cNvSpPr/>
          <p:nvPr/>
        </p:nvSpPr>
        <p:spPr>
          <a:xfrm>
            <a:off x="2378255" y="1546622"/>
            <a:ext cx="600410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20,000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24"/>
          <p:cNvSpPr/>
          <p:nvPr/>
        </p:nvSpPr>
        <p:spPr>
          <a:xfrm>
            <a:off x="2978665" y="1546622"/>
            <a:ext cx="5870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93.8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24"/>
          <p:cNvSpPr/>
          <p:nvPr/>
        </p:nvSpPr>
        <p:spPr>
          <a:xfrm>
            <a:off x="3565736" y="1546622"/>
            <a:ext cx="634594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96.5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24"/>
          <p:cNvSpPr/>
          <p:nvPr/>
        </p:nvSpPr>
        <p:spPr>
          <a:xfrm>
            <a:off x="557213" y="1775222"/>
            <a:ext cx="660741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CASIA-Iris-Interval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24"/>
          <p:cNvSpPr/>
          <p:nvPr/>
        </p:nvSpPr>
        <p:spPr>
          <a:xfrm>
            <a:off x="2378255" y="1732359"/>
            <a:ext cx="600410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2,639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24"/>
          <p:cNvSpPr/>
          <p:nvPr/>
        </p:nvSpPr>
        <p:spPr>
          <a:xfrm>
            <a:off x="2978665" y="1732359"/>
            <a:ext cx="5870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92.1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24"/>
          <p:cNvSpPr/>
          <p:nvPr/>
        </p:nvSpPr>
        <p:spPr>
          <a:xfrm>
            <a:off x="3565736" y="1732359"/>
            <a:ext cx="634594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24"/>
          <p:cNvSpPr/>
          <p:nvPr/>
        </p:nvSpPr>
        <p:spPr>
          <a:xfrm>
            <a:off x="517922" y="1918097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24"/>
          <p:cNvSpPr/>
          <p:nvPr/>
        </p:nvSpPr>
        <p:spPr>
          <a:xfrm>
            <a:off x="557213" y="1960959"/>
            <a:ext cx="640733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IITD Iris Database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24"/>
          <p:cNvSpPr/>
          <p:nvPr/>
        </p:nvSpPr>
        <p:spPr>
          <a:xfrm>
            <a:off x="2378255" y="1918097"/>
            <a:ext cx="600410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2,240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24"/>
          <p:cNvSpPr/>
          <p:nvPr/>
        </p:nvSpPr>
        <p:spPr>
          <a:xfrm>
            <a:off x="2978665" y="1918097"/>
            <a:ext cx="5870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91.4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24"/>
          <p:cNvSpPr/>
          <p:nvPr/>
        </p:nvSpPr>
        <p:spPr>
          <a:xfrm>
            <a:off x="3565736" y="1918097"/>
            <a:ext cx="634594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94.8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24"/>
          <p:cNvSpPr/>
          <p:nvPr/>
        </p:nvSpPr>
        <p:spPr>
          <a:xfrm>
            <a:off x="557213" y="2146697"/>
            <a:ext cx="863752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Average across datasets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24"/>
          <p:cNvSpPr/>
          <p:nvPr/>
        </p:nvSpPr>
        <p:spPr>
          <a:xfrm>
            <a:off x="2378255" y="2103834"/>
            <a:ext cx="600410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24"/>
          <p:cNvSpPr/>
          <p:nvPr/>
        </p:nvSpPr>
        <p:spPr>
          <a:xfrm>
            <a:off x="2978665" y="2103834"/>
            <a:ext cx="5870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92.9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24"/>
          <p:cNvSpPr/>
          <p:nvPr/>
        </p:nvSpPr>
        <p:spPr>
          <a:xfrm>
            <a:off x="3565736" y="2103834"/>
            <a:ext cx="634594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24"/>
          <p:cNvSpPr/>
          <p:nvPr/>
        </p:nvSpPr>
        <p:spPr>
          <a:xfrm>
            <a:off x="428625" y="2493169"/>
            <a:ext cx="3861002" cy="2100876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24"/>
          <p:cNvSpPr/>
          <p:nvPr/>
        </p:nvSpPr>
        <p:spPr>
          <a:xfrm>
            <a:off x="428625" y="2493169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24"/>
          <p:cNvSpPr/>
          <p:nvPr/>
        </p:nvSpPr>
        <p:spPr>
          <a:xfrm>
            <a:off x="514350" y="2578894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Domain Shift Factors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24"/>
          <p:cNvSpPr/>
          <p:nvPr/>
        </p:nvSpPr>
        <p:spPr>
          <a:xfrm>
            <a:off x="514350" y="2768203"/>
            <a:ext cx="3689552" cy="530033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24"/>
          <p:cNvSpPr/>
          <p:nvPr/>
        </p:nvSpPr>
        <p:spPr>
          <a:xfrm>
            <a:off x="571500" y="2825353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Camera Hardware: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24"/>
          <p:cNvSpPr/>
          <p:nvPr/>
        </p:nvSpPr>
        <p:spPr>
          <a:xfrm>
            <a:off x="571500" y="2943225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Different cameras used in different datasets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24"/>
          <p:cNvSpPr/>
          <p:nvPr/>
        </p:nvSpPr>
        <p:spPr>
          <a:xfrm>
            <a:off x="571500" y="3085012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variation: ±2.8% IoU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24"/>
          <p:cNvSpPr/>
          <p:nvPr/>
        </p:nvSpPr>
        <p:spPr>
          <a:xfrm>
            <a:off x="514350" y="3326811"/>
            <a:ext cx="3689552" cy="530033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24"/>
          <p:cNvSpPr/>
          <p:nvPr/>
        </p:nvSpPr>
        <p:spPr>
          <a:xfrm>
            <a:off x="571500" y="294322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24"/>
          <p:cNvSpPr/>
          <p:nvPr/>
        </p:nvSpPr>
        <p:spPr>
          <a:xfrm>
            <a:off x="571500" y="308501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24"/>
          <p:cNvSpPr/>
          <p:nvPr/>
        </p:nvSpPr>
        <p:spPr>
          <a:xfrm>
            <a:off x="571500" y="3383961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Lighting Conditions: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24"/>
          <p:cNvSpPr/>
          <p:nvPr/>
        </p:nvSpPr>
        <p:spPr>
          <a:xfrm>
            <a:off x="571500" y="3501833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Variation in illumination across datasets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24"/>
          <p:cNvSpPr/>
          <p:nvPr/>
        </p:nvSpPr>
        <p:spPr>
          <a:xfrm>
            <a:off x="571500" y="3643619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variation: ±1.5% IoU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24"/>
          <p:cNvSpPr/>
          <p:nvPr/>
        </p:nvSpPr>
        <p:spPr>
          <a:xfrm>
            <a:off x="514350" y="3885419"/>
            <a:ext cx="3689552" cy="530033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24"/>
          <p:cNvSpPr/>
          <p:nvPr/>
        </p:nvSpPr>
        <p:spPr>
          <a:xfrm>
            <a:off x="571500" y="350183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24"/>
          <p:cNvSpPr/>
          <p:nvPr/>
        </p:nvSpPr>
        <p:spPr>
          <a:xfrm>
            <a:off x="571500" y="364361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24"/>
          <p:cNvSpPr/>
          <p:nvPr/>
        </p:nvSpPr>
        <p:spPr>
          <a:xfrm>
            <a:off x="571500" y="3942569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Population Demographics: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24"/>
          <p:cNvSpPr/>
          <p:nvPr/>
        </p:nvSpPr>
        <p:spPr>
          <a:xfrm>
            <a:off x="571500" y="4060441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Different ethnic groups in different datasets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24"/>
          <p:cNvSpPr/>
          <p:nvPr/>
        </p:nvSpPr>
        <p:spPr>
          <a:xfrm>
            <a:off x="571500" y="4202227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variation: ±0.8% IoU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24"/>
          <p:cNvSpPr/>
          <p:nvPr/>
        </p:nvSpPr>
        <p:spPr>
          <a:xfrm>
            <a:off x="571500" y="406044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24"/>
          <p:cNvSpPr/>
          <p:nvPr/>
        </p:nvSpPr>
        <p:spPr>
          <a:xfrm>
            <a:off x="571500" y="420222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24"/>
          <p:cNvSpPr/>
          <p:nvPr/>
        </p:nvSpPr>
        <p:spPr>
          <a:xfrm>
            <a:off x="4468220" y="914400"/>
            <a:ext cx="4247155" cy="109112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24"/>
          <p:cNvSpPr/>
          <p:nvPr/>
        </p:nvSpPr>
        <p:spPr>
          <a:xfrm>
            <a:off x="4468220" y="914400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24"/>
          <p:cNvSpPr/>
          <p:nvPr/>
        </p:nvSpPr>
        <p:spPr>
          <a:xfrm>
            <a:off x="4553945" y="1000125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Factors Enabling Generalization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24"/>
          <p:cNvSpPr/>
          <p:nvPr/>
        </p:nvSpPr>
        <p:spPr>
          <a:xfrm>
            <a:off x="4553945" y="1189434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1. Synthetic Diversity: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Training on multiple viewing angles forces learning of robust features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24"/>
          <p:cNvSpPr/>
          <p:nvPr/>
        </p:nvSpPr>
        <p:spPr>
          <a:xfrm>
            <a:off x="4553945" y="1331221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2. Data Augmentation: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On-the-fly augmentation during training increases diversity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24"/>
          <p:cNvSpPr/>
          <p:nvPr/>
        </p:nvSpPr>
        <p:spPr>
          <a:xfrm>
            <a:off x="4553945" y="1473008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3. Regularization: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Dropout and batch normalization prevent overfitting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24"/>
          <p:cNvSpPr/>
          <p:nvPr/>
        </p:nvSpPr>
        <p:spPr>
          <a:xfrm>
            <a:off x="4553945" y="1614794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4. Architecture Design: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Skip connections enable multi-scale feature learning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4"/>
          <p:cNvSpPr/>
          <p:nvPr/>
        </p:nvSpPr>
        <p:spPr>
          <a:xfrm>
            <a:off x="4553945" y="1756581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5. Loss Function: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Combined loss optimizes multiple objectives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24"/>
          <p:cNvSpPr/>
          <p:nvPr/>
        </p:nvSpPr>
        <p:spPr>
          <a:xfrm>
            <a:off x="4468220" y="2041243"/>
            <a:ext cx="4247155" cy="949337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24"/>
          <p:cNvSpPr/>
          <p:nvPr/>
        </p:nvSpPr>
        <p:spPr>
          <a:xfrm>
            <a:off x="4468220" y="2041243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24"/>
          <p:cNvSpPr/>
          <p:nvPr/>
        </p:nvSpPr>
        <p:spPr>
          <a:xfrm>
            <a:off x="4553945" y="118943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24"/>
          <p:cNvSpPr/>
          <p:nvPr/>
        </p:nvSpPr>
        <p:spPr>
          <a:xfrm>
            <a:off x="4553945" y="133122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4"/>
          <p:cNvSpPr/>
          <p:nvPr/>
        </p:nvSpPr>
        <p:spPr>
          <a:xfrm>
            <a:off x="4553945" y="147300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24"/>
          <p:cNvSpPr/>
          <p:nvPr/>
        </p:nvSpPr>
        <p:spPr>
          <a:xfrm>
            <a:off x="4553945" y="161479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24"/>
          <p:cNvSpPr/>
          <p:nvPr/>
        </p:nvSpPr>
        <p:spPr>
          <a:xfrm>
            <a:off x="4553945" y="175658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24"/>
          <p:cNvSpPr/>
          <p:nvPr/>
        </p:nvSpPr>
        <p:spPr>
          <a:xfrm>
            <a:off x="4553945" y="2126968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Insights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24"/>
          <p:cNvSpPr/>
          <p:nvPr/>
        </p:nvSpPr>
        <p:spPr>
          <a:xfrm>
            <a:off x="4553945" y="2316277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Insight 1: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Training diversity enhances generalization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24"/>
          <p:cNvSpPr/>
          <p:nvPr/>
        </p:nvSpPr>
        <p:spPr>
          <a:xfrm>
            <a:off x="4553945" y="2458064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Insight 2: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Model generalizes well to unseen datasets (avg 92.9% vs 94.2% on training)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24"/>
          <p:cNvSpPr/>
          <p:nvPr/>
        </p:nvSpPr>
        <p:spPr>
          <a:xfrm>
            <a:off x="4553945" y="2599851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Insight 3: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Performance drop is minimal (1.3% IoU) across datasets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24"/>
          <p:cNvSpPr/>
          <p:nvPr/>
        </p:nvSpPr>
        <p:spPr>
          <a:xfrm>
            <a:off x="4553945" y="2741637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Insight 4: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Robust to camera and lighting variations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24"/>
          <p:cNvSpPr/>
          <p:nvPr/>
        </p:nvSpPr>
        <p:spPr>
          <a:xfrm>
            <a:off x="4468220" y="3026299"/>
            <a:ext cx="4247155" cy="799319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24"/>
          <p:cNvSpPr/>
          <p:nvPr/>
        </p:nvSpPr>
        <p:spPr>
          <a:xfrm>
            <a:off x="4468220" y="3026299"/>
            <a:ext cx="14288" cy="799319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24"/>
          <p:cNvSpPr/>
          <p:nvPr/>
        </p:nvSpPr>
        <p:spPr>
          <a:xfrm>
            <a:off x="4553945" y="231627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24"/>
          <p:cNvSpPr/>
          <p:nvPr/>
        </p:nvSpPr>
        <p:spPr>
          <a:xfrm>
            <a:off x="4553945" y="245806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24"/>
          <p:cNvSpPr/>
          <p:nvPr/>
        </p:nvSpPr>
        <p:spPr>
          <a:xfrm>
            <a:off x="4553945" y="259985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24"/>
          <p:cNvSpPr/>
          <p:nvPr/>
        </p:nvSpPr>
        <p:spPr>
          <a:xfrm>
            <a:off x="4553945" y="274163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24"/>
          <p:cNvSpPr/>
          <p:nvPr/>
        </p:nvSpPr>
        <p:spPr>
          <a:xfrm>
            <a:off x="4525370" y="3083449"/>
            <a:ext cx="413285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Deployment Recommendations: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24"/>
          <p:cNvSpPr/>
          <p:nvPr/>
        </p:nvSpPr>
        <p:spPr>
          <a:xfrm>
            <a:off x="4525370" y="3201321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Model is ready for deployment on diverse hardware platforms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24"/>
          <p:cNvSpPr/>
          <p:nvPr/>
        </p:nvSpPr>
        <p:spPr>
          <a:xfrm>
            <a:off x="4525370" y="3343108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Expect ~92-94% IoU in real-world conditions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24"/>
          <p:cNvSpPr/>
          <p:nvPr/>
        </p:nvSpPr>
        <p:spPr>
          <a:xfrm>
            <a:off x="4525370" y="3484894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Fine-tuning on target dataset can improve performance by 1-2%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24"/>
          <p:cNvSpPr/>
          <p:nvPr/>
        </p:nvSpPr>
        <p:spPr>
          <a:xfrm>
            <a:off x="4525370" y="3626681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Confidence intervals: [91.5%, 94.5%] for typical deployment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24"/>
          <p:cNvSpPr/>
          <p:nvPr/>
        </p:nvSpPr>
        <p:spPr>
          <a:xfrm>
            <a:off x="4525370" y="320132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24"/>
          <p:cNvSpPr/>
          <p:nvPr/>
        </p:nvSpPr>
        <p:spPr>
          <a:xfrm>
            <a:off x="4525370" y="334310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24"/>
          <p:cNvSpPr/>
          <p:nvPr/>
        </p:nvSpPr>
        <p:spPr>
          <a:xfrm>
            <a:off x="4525370" y="348489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24"/>
          <p:cNvSpPr/>
          <p:nvPr/>
        </p:nvSpPr>
        <p:spPr>
          <a:xfrm>
            <a:off x="4525370" y="362668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7" name="Google Shape;16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25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Computational Efficiency and Real-Time Performance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25"/>
          <p:cNvSpPr/>
          <p:nvPr/>
        </p:nvSpPr>
        <p:spPr>
          <a:xfrm>
            <a:off x="428625" y="914400"/>
            <a:ext cx="3861002" cy="1238659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25"/>
          <p:cNvSpPr/>
          <p:nvPr/>
        </p:nvSpPr>
        <p:spPr>
          <a:xfrm>
            <a:off x="428625" y="914400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25"/>
          <p:cNvSpPr/>
          <p:nvPr/>
        </p:nvSpPr>
        <p:spPr>
          <a:xfrm>
            <a:off x="514350" y="1000125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Computational Requirements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25"/>
          <p:cNvSpPr/>
          <p:nvPr/>
        </p:nvSpPr>
        <p:spPr>
          <a:xfrm>
            <a:off x="514350" y="1189434"/>
            <a:ext cx="3689552" cy="813606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25"/>
          <p:cNvSpPr/>
          <p:nvPr/>
        </p:nvSpPr>
        <p:spPr>
          <a:xfrm>
            <a:off x="571500" y="1246584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FLOPs (Floating Point Operations):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25"/>
          <p:cNvSpPr/>
          <p:nvPr/>
        </p:nvSpPr>
        <p:spPr>
          <a:xfrm>
            <a:off x="571500" y="1364456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Total FLOPs:</a:t>
            </a: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2.8 GFLOPs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25"/>
          <p:cNvSpPr/>
          <p:nvPr/>
        </p:nvSpPr>
        <p:spPr>
          <a:xfrm>
            <a:off x="571500" y="1506243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Per-layer breakdown: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Encoder 1.2G, Decoder 1.6G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25"/>
          <p:cNvSpPr/>
          <p:nvPr/>
        </p:nvSpPr>
        <p:spPr>
          <a:xfrm>
            <a:off x="571500" y="1648030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Comparison: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VGG-16 (15.3G), ResNet-50 (4.1G)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25"/>
          <p:cNvSpPr/>
          <p:nvPr/>
        </p:nvSpPr>
        <p:spPr>
          <a:xfrm>
            <a:off x="571500" y="1789816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Efficiency: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5.5× smaller than VGG, 1.5× smaller than ResNet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25"/>
          <p:cNvSpPr/>
          <p:nvPr/>
        </p:nvSpPr>
        <p:spPr>
          <a:xfrm>
            <a:off x="428625" y="2174491"/>
            <a:ext cx="3861002" cy="164803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25"/>
          <p:cNvSpPr/>
          <p:nvPr/>
        </p:nvSpPr>
        <p:spPr>
          <a:xfrm>
            <a:off x="428625" y="2174491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25"/>
          <p:cNvSpPr/>
          <p:nvPr/>
        </p:nvSpPr>
        <p:spPr>
          <a:xfrm>
            <a:off x="571500" y="136445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25"/>
          <p:cNvSpPr/>
          <p:nvPr/>
        </p:nvSpPr>
        <p:spPr>
          <a:xfrm>
            <a:off x="571500" y="150624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25"/>
          <p:cNvSpPr/>
          <p:nvPr/>
        </p:nvSpPr>
        <p:spPr>
          <a:xfrm>
            <a:off x="571500" y="164803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25"/>
          <p:cNvSpPr/>
          <p:nvPr/>
        </p:nvSpPr>
        <p:spPr>
          <a:xfrm>
            <a:off x="571500" y="178981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25"/>
          <p:cNvSpPr/>
          <p:nvPr/>
        </p:nvSpPr>
        <p:spPr>
          <a:xfrm>
            <a:off x="514350" y="2260216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Memory Requirements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25"/>
          <p:cNvSpPr/>
          <p:nvPr/>
        </p:nvSpPr>
        <p:spPr>
          <a:xfrm>
            <a:off x="514350" y="2449525"/>
            <a:ext cx="3689552" cy="925116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25"/>
          <p:cNvSpPr/>
          <p:nvPr/>
        </p:nvSpPr>
        <p:spPr>
          <a:xfrm>
            <a:off x="517922" y="2453097"/>
            <a:ext cx="1739280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25"/>
          <p:cNvSpPr/>
          <p:nvPr/>
        </p:nvSpPr>
        <p:spPr>
          <a:xfrm>
            <a:off x="517922" y="2453097"/>
            <a:ext cx="1739280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Format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25"/>
          <p:cNvSpPr/>
          <p:nvPr/>
        </p:nvSpPr>
        <p:spPr>
          <a:xfrm>
            <a:off x="2257202" y="2453097"/>
            <a:ext cx="816564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25"/>
          <p:cNvSpPr/>
          <p:nvPr/>
        </p:nvSpPr>
        <p:spPr>
          <a:xfrm>
            <a:off x="2257202" y="2453097"/>
            <a:ext cx="816564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25"/>
          <p:cNvSpPr/>
          <p:nvPr/>
        </p:nvSpPr>
        <p:spPr>
          <a:xfrm>
            <a:off x="3073766" y="2453097"/>
            <a:ext cx="1126564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25"/>
          <p:cNvSpPr/>
          <p:nvPr/>
        </p:nvSpPr>
        <p:spPr>
          <a:xfrm>
            <a:off x="3073766" y="2453097"/>
            <a:ext cx="1126564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Compression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25"/>
          <p:cNvSpPr/>
          <p:nvPr/>
        </p:nvSpPr>
        <p:spPr>
          <a:xfrm>
            <a:off x="517922" y="2620975"/>
            <a:ext cx="174709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FP32 (float32)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25"/>
          <p:cNvSpPr/>
          <p:nvPr/>
        </p:nvSpPr>
        <p:spPr>
          <a:xfrm>
            <a:off x="2265015" y="2620975"/>
            <a:ext cx="82024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28.8 MB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25"/>
          <p:cNvSpPr/>
          <p:nvPr/>
        </p:nvSpPr>
        <p:spPr>
          <a:xfrm>
            <a:off x="3085263" y="2620975"/>
            <a:ext cx="11150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baseline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25"/>
          <p:cNvSpPr/>
          <p:nvPr/>
        </p:nvSpPr>
        <p:spPr>
          <a:xfrm>
            <a:off x="517922" y="2806712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25"/>
          <p:cNvSpPr/>
          <p:nvPr/>
        </p:nvSpPr>
        <p:spPr>
          <a:xfrm>
            <a:off x="517922" y="2806712"/>
            <a:ext cx="174709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FP16 (half precision)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25"/>
          <p:cNvSpPr/>
          <p:nvPr/>
        </p:nvSpPr>
        <p:spPr>
          <a:xfrm>
            <a:off x="2265015" y="2806712"/>
            <a:ext cx="82024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14.4 MB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25"/>
          <p:cNvSpPr/>
          <p:nvPr/>
        </p:nvSpPr>
        <p:spPr>
          <a:xfrm>
            <a:off x="3085263" y="2806712"/>
            <a:ext cx="11150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50%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25"/>
          <p:cNvSpPr/>
          <p:nvPr/>
        </p:nvSpPr>
        <p:spPr>
          <a:xfrm>
            <a:off x="517922" y="2992450"/>
            <a:ext cx="174709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INT8 (quantized)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25"/>
          <p:cNvSpPr/>
          <p:nvPr/>
        </p:nvSpPr>
        <p:spPr>
          <a:xfrm>
            <a:off x="2265015" y="2992450"/>
            <a:ext cx="82024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7.2 MB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25"/>
          <p:cNvSpPr/>
          <p:nvPr/>
        </p:nvSpPr>
        <p:spPr>
          <a:xfrm>
            <a:off x="3085263" y="2992450"/>
            <a:ext cx="11150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25"/>
          <p:cNvSpPr/>
          <p:nvPr/>
        </p:nvSpPr>
        <p:spPr>
          <a:xfrm>
            <a:off x="517922" y="3178187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25"/>
          <p:cNvSpPr/>
          <p:nvPr/>
        </p:nvSpPr>
        <p:spPr>
          <a:xfrm>
            <a:off x="517922" y="3178187"/>
            <a:ext cx="1747093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INT8 + pruning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25"/>
          <p:cNvSpPr/>
          <p:nvPr/>
        </p:nvSpPr>
        <p:spPr>
          <a:xfrm>
            <a:off x="2265015" y="3178187"/>
            <a:ext cx="82024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3.6 MB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25"/>
          <p:cNvSpPr/>
          <p:nvPr/>
        </p:nvSpPr>
        <p:spPr>
          <a:xfrm>
            <a:off x="3085263" y="3178187"/>
            <a:ext cx="11150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87.5%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25"/>
          <p:cNvSpPr/>
          <p:nvPr/>
        </p:nvSpPr>
        <p:spPr>
          <a:xfrm>
            <a:off x="514350" y="3424647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Peak memory (inference):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512 MB (GPU), 256 MB (CPU)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25"/>
          <p:cNvSpPr/>
          <p:nvPr/>
        </p:nvSpPr>
        <p:spPr>
          <a:xfrm>
            <a:off x="514350" y="3566433"/>
            <a:ext cx="36895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Suitable for: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Mobile phones, wearable devices, embedded systems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25"/>
          <p:cNvSpPr/>
          <p:nvPr/>
        </p:nvSpPr>
        <p:spPr>
          <a:xfrm>
            <a:off x="514350" y="342464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25"/>
          <p:cNvSpPr/>
          <p:nvPr/>
        </p:nvSpPr>
        <p:spPr>
          <a:xfrm>
            <a:off x="514350" y="356643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25"/>
          <p:cNvSpPr/>
          <p:nvPr/>
        </p:nvSpPr>
        <p:spPr>
          <a:xfrm>
            <a:off x="4468220" y="914400"/>
            <a:ext cx="4247155" cy="155019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25"/>
          <p:cNvSpPr/>
          <p:nvPr/>
        </p:nvSpPr>
        <p:spPr>
          <a:xfrm>
            <a:off x="4468220" y="914400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5"/>
          <p:cNvSpPr/>
          <p:nvPr/>
        </p:nvSpPr>
        <p:spPr>
          <a:xfrm>
            <a:off x="4553945" y="1000125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Inference Time on Different Platforms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25"/>
          <p:cNvSpPr/>
          <p:nvPr/>
        </p:nvSpPr>
        <p:spPr>
          <a:xfrm>
            <a:off x="4553945" y="1189434"/>
            <a:ext cx="4075705" cy="1110853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25"/>
          <p:cNvSpPr/>
          <p:nvPr/>
        </p:nvSpPr>
        <p:spPr>
          <a:xfrm>
            <a:off x="4557517" y="1193006"/>
            <a:ext cx="2192908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25"/>
          <p:cNvSpPr/>
          <p:nvPr/>
        </p:nvSpPr>
        <p:spPr>
          <a:xfrm>
            <a:off x="4557517" y="1193006"/>
            <a:ext cx="2192908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25"/>
          <p:cNvSpPr/>
          <p:nvPr/>
        </p:nvSpPr>
        <p:spPr>
          <a:xfrm>
            <a:off x="6750425" y="1193006"/>
            <a:ext cx="991335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25"/>
          <p:cNvSpPr/>
          <p:nvPr/>
        </p:nvSpPr>
        <p:spPr>
          <a:xfrm>
            <a:off x="6750425" y="1193006"/>
            <a:ext cx="991335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Time (ms)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25"/>
          <p:cNvSpPr/>
          <p:nvPr/>
        </p:nvSpPr>
        <p:spPr>
          <a:xfrm>
            <a:off x="7741760" y="1193006"/>
            <a:ext cx="884318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25"/>
          <p:cNvSpPr/>
          <p:nvPr/>
        </p:nvSpPr>
        <p:spPr>
          <a:xfrm>
            <a:off x="7741760" y="1193006"/>
            <a:ext cx="884318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FPS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25"/>
          <p:cNvSpPr/>
          <p:nvPr/>
        </p:nvSpPr>
        <p:spPr>
          <a:xfrm>
            <a:off x="4557517" y="1360884"/>
            <a:ext cx="21929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NVIDIA RTX 2080 (GPU)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25"/>
          <p:cNvSpPr/>
          <p:nvPr/>
        </p:nvSpPr>
        <p:spPr>
          <a:xfrm>
            <a:off x="6750425" y="1360884"/>
            <a:ext cx="991335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45-50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25"/>
          <p:cNvSpPr/>
          <p:nvPr/>
        </p:nvSpPr>
        <p:spPr>
          <a:xfrm>
            <a:off x="7741760" y="1360884"/>
            <a:ext cx="88431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20-22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25"/>
          <p:cNvSpPr/>
          <p:nvPr/>
        </p:nvSpPr>
        <p:spPr>
          <a:xfrm>
            <a:off x="4557517" y="1546622"/>
            <a:ext cx="4068561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25"/>
          <p:cNvSpPr/>
          <p:nvPr/>
        </p:nvSpPr>
        <p:spPr>
          <a:xfrm>
            <a:off x="4557517" y="1546622"/>
            <a:ext cx="21929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Intel i7 (CPU)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25"/>
          <p:cNvSpPr/>
          <p:nvPr/>
        </p:nvSpPr>
        <p:spPr>
          <a:xfrm>
            <a:off x="6750425" y="1546622"/>
            <a:ext cx="991335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800-1200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25"/>
          <p:cNvSpPr/>
          <p:nvPr/>
        </p:nvSpPr>
        <p:spPr>
          <a:xfrm>
            <a:off x="7741760" y="1546622"/>
            <a:ext cx="88431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0.8-1.2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25"/>
          <p:cNvSpPr/>
          <p:nvPr/>
        </p:nvSpPr>
        <p:spPr>
          <a:xfrm>
            <a:off x="4557517" y="1732359"/>
            <a:ext cx="21929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NVIDIA Jetson Nano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25"/>
          <p:cNvSpPr/>
          <p:nvPr/>
        </p:nvSpPr>
        <p:spPr>
          <a:xfrm>
            <a:off x="6750425" y="1732359"/>
            <a:ext cx="991335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150-200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25"/>
          <p:cNvSpPr/>
          <p:nvPr/>
        </p:nvSpPr>
        <p:spPr>
          <a:xfrm>
            <a:off x="7741760" y="1732359"/>
            <a:ext cx="88431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5-6.7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25"/>
          <p:cNvSpPr/>
          <p:nvPr/>
        </p:nvSpPr>
        <p:spPr>
          <a:xfrm>
            <a:off x="4557517" y="1918097"/>
            <a:ext cx="4068561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25"/>
          <p:cNvSpPr/>
          <p:nvPr/>
        </p:nvSpPr>
        <p:spPr>
          <a:xfrm>
            <a:off x="4557517" y="1918097"/>
            <a:ext cx="21929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Mobile GPU (Adreno)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25"/>
          <p:cNvSpPr/>
          <p:nvPr/>
        </p:nvSpPr>
        <p:spPr>
          <a:xfrm>
            <a:off x="6750425" y="1918097"/>
            <a:ext cx="991335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120-180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25"/>
          <p:cNvSpPr/>
          <p:nvPr/>
        </p:nvSpPr>
        <p:spPr>
          <a:xfrm>
            <a:off x="7741760" y="1918097"/>
            <a:ext cx="88431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5.5-8.3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25"/>
          <p:cNvSpPr/>
          <p:nvPr/>
        </p:nvSpPr>
        <p:spPr>
          <a:xfrm>
            <a:off x="4557517" y="2103834"/>
            <a:ext cx="219290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Apple Neural Engine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25"/>
          <p:cNvSpPr/>
          <p:nvPr/>
        </p:nvSpPr>
        <p:spPr>
          <a:xfrm>
            <a:off x="6750425" y="2103834"/>
            <a:ext cx="991335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80-120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25"/>
          <p:cNvSpPr/>
          <p:nvPr/>
        </p:nvSpPr>
        <p:spPr>
          <a:xfrm>
            <a:off x="7741760" y="2103834"/>
            <a:ext cx="884318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8.3-12.5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25"/>
          <p:cNvSpPr/>
          <p:nvPr/>
        </p:nvSpPr>
        <p:spPr>
          <a:xfrm>
            <a:off x="4468220" y="2493169"/>
            <a:ext cx="4247155" cy="949337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25"/>
          <p:cNvSpPr/>
          <p:nvPr/>
        </p:nvSpPr>
        <p:spPr>
          <a:xfrm>
            <a:off x="4468220" y="2493169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25"/>
          <p:cNvSpPr/>
          <p:nvPr/>
        </p:nvSpPr>
        <p:spPr>
          <a:xfrm>
            <a:off x="4553945" y="2578894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Real-Time Performance Analysis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25"/>
          <p:cNvSpPr/>
          <p:nvPr/>
        </p:nvSpPr>
        <p:spPr>
          <a:xfrm>
            <a:off x="4553945" y="2768203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Real-time threshold: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30 FPS (33.3 ms per frame)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25"/>
          <p:cNvSpPr/>
          <p:nvPr/>
        </p:nvSpPr>
        <p:spPr>
          <a:xfrm>
            <a:off x="4553945" y="2909990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GPU performance:</a:t>
            </a: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20-22 FPS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(below threshold)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25"/>
          <p:cNvSpPr/>
          <p:nvPr/>
        </p:nvSpPr>
        <p:spPr>
          <a:xfrm>
            <a:off x="4553945" y="3051777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Mobile GPU:</a:t>
            </a: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5.5-8.3 FPS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(acceptable for AR/VR)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25"/>
          <p:cNvSpPr/>
          <p:nvPr/>
        </p:nvSpPr>
        <p:spPr>
          <a:xfrm>
            <a:off x="4553945" y="3193563"/>
            <a:ext cx="40757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Optimization potential: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Model compression can improve by 2-3×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25"/>
          <p:cNvSpPr/>
          <p:nvPr/>
        </p:nvSpPr>
        <p:spPr>
          <a:xfrm>
            <a:off x="4468220" y="3478225"/>
            <a:ext cx="4247155" cy="799319"/>
          </a:xfrm>
          <a:prstGeom prst="rect">
            <a:avLst/>
          </a:prstGeom>
          <a:solidFill>
            <a:srgbClr val="00FF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25"/>
          <p:cNvSpPr/>
          <p:nvPr/>
        </p:nvSpPr>
        <p:spPr>
          <a:xfrm>
            <a:off x="4468220" y="3478225"/>
            <a:ext cx="14288" cy="79931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25"/>
          <p:cNvSpPr/>
          <p:nvPr/>
        </p:nvSpPr>
        <p:spPr>
          <a:xfrm>
            <a:off x="4553945" y="276820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25"/>
          <p:cNvSpPr/>
          <p:nvPr/>
        </p:nvSpPr>
        <p:spPr>
          <a:xfrm>
            <a:off x="4553945" y="290999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25"/>
          <p:cNvSpPr/>
          <p:nvPr/>
        </p:nvSpPr>
        <p:spPr>
          <a:xfrm>
            <a:off x="4553945" y="305177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25"/>
          <p:cNvSpPr/>
          <p:nvPr/>
        </p:nvSpPr>
        <p:spPr>
          <a:xfrm>
            <a:off x="4553945" y="319356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25"/>
          <p:cNvSpPr/>
          <p:nvPr/>
        </p:nvSpPr>
        <p:spPr>
          <a:xfrm>
            <a:off x="4525370" y="3535375"/>
            <a:ext cx="413285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Deployment Feasibility: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25"/>
          <p:cNvSpPr/>
          <p:nvPr/>
        </p:nvSpPr>
        <p:spPr>
          <a:xfrm>
            <a:off x="4525370" y="3653247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 Desktop/Server: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Real-time capable (20+ FPS)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25"/>
          <p:cNvSpPr/>
          <p:nvPr/>
        </p:nvSpPr>
        <p:spPr>
          <a:xfrm>
            <a:off x="4525370" y="3795033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 Mobile Devices: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Real-time capable (5-8 FPS)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25"/>
          <p:cNvSpPr/>
          <p:nvPr/>
        </p:nvSpPr>
        <p:spPr>
          <a:xfrm>
            <a:off x="4525370" y="3936820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 Wearable AR/VR: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Feasible with optimization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25"/>
          <p:cNvSpPr/>
          <p:nvPr/>
        </p:nvSpPr>
        <p:spPr>
          <a:xfrm>
            <a:off x="4525370" y="4078607"/>
            <a:ext cx="413285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 Edge Devices: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Feasible with quantization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25"/>
          <p:cNvSpPr/>
          <p:nvPr/>
        </p:nvSpPr>
        <p:spPr>
          <a:xfrm>
            <a:off x="4525370" y="365324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25"/>
          <p:cNvSpPr/>
          <p:nvPr/>
        </p:nvSpPr>
        <p:spPr>
          <a:xfrm>
            <a:off x="4525370" y="379503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25"/>
          <p:cNvSpPr/>
          <p:nvPr/>
        </p:nvSpPr>
        <p:spPr>
          <a:xfrm>
            <a:off x="4525370" y="393682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25"/>
          <p:cNvSpPr/>
          <p:nvPr/>
        </p:nvSpPr>
        <p:spPr>
          <a:xfrm>
            <a:off x="4525370" y="407860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4" name="Google Shape;17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683467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26"/>
          <p:cNvSpPr/>
          <p:nvPr/>
        </p:nvSpPr>
        <p:spPr>
          <a:xfrm>
            <a:off x="428625" y="357188"/>
            <a:ext cx="828675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Robustness Analysis: Performance Under Challenging Conditions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26"/>
          <p:cNvSpPr/>
          <p:nvPr/>
        </p:nvSpPr>
        <p:spPr>
          <a:xfrm>
            <a:off x="428625" y="1343025"/>
            <a:ext cx="3861002" cy="1921669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26"/>
          <p:cNvSpPr/>
          <p:nvPr/>
        </p:nvSpPr>
        <p:spPr>
          <a:xfrm>
            <a:off x="428625" y="1343025"/>
            <a:ext cx="386100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26"/>
          <p:cNvSpPr/>
          <p:nvPr/>
        </p:nvSpPr>
        <p:spPr>
          <a:xfrm>
            <a:off x="514350" y="1428750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Performance Under Image Degradation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26"/>
          <p:cNvSpPr/>
          <p:nvPr/>
        </p:nvSpPr>
        <p:spPr>
          <a:xfrm>
            <a:off x="514350" y="1618059"/>
            <a:ext cx="3689552" cy="1482328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26"/>
          <p:cNvSpPr/>
          <p:nvPr/>
        </p:nvSpPr>
        <p:spPr>
          <a:xfrm>
            <a:off x="517922" y="1621631"/>
            <a:ext cx="1402882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26"/>
          <p:cNvSpPr/>
          <p:nvPr/>
        </p:nvSpPr>
        <p:spPr>
          <a:xfrm>
            <a:off x="517922" y="1621631"/>
            <a:ext cx="1402882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Degradation Type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26"/>
          <p:cNvSpPr/>
          <p:nvPr/>
        </p:nvSpPr>
        <p:spPr>
          <a:xfrm>
            <a:off x="1920804" y="1621631"/>
            <a:ext cx="944342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6"/>
          <p:cNvSpPr/>
          <p:nvPr/>
        </p:nvSpPr>
        <p:spPr>
          <a:xfrm>
            <a:off x="1920804" y="1621631"/>
            <a:ext cx="944342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Severity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26"/>
          <p:cNvSpPr/>
          <p:nvPr/>
        </p:nvSpPr>
        <p:spPr>
          <a:xfrm>
            <a:off x="2865146" y="1621631"/>
            <a:ext cx="669587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26"/>
          <p:cNvSpPr/>
          <p:nvPr/>
        </p:nvSpPr>
        <p:spPr>
          <a:xfrm>
            <a:off x="2865146" y="1621631"/>
            <a:ext cx="669587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IoU (%)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26"/>
          <p:cNvSpPr/>
          <p:nvPr/>
        </p:nvSpPr>
        <p:spPr>
          <a:xfrm>
            <a:off x="3533310" y="1621631"/>
            <a:ext cx="667020" cy="175022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26"/>
          <p:cNvSpPr/>
          <p:nvPr/>
        </p:nvSpPr>
        <p:spPr>
          <a:xfrm>
            <a:off x="3533310" y="1621631"/>
            <a:ext cx="667020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Drop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26"/>
          <p:cNvSpPr/>
          <p:nvPr/>
        </p:nvSpPr>
        <p:spPr>
          <a:xfrm>
            <a:off x="557213" y="1832372"/>
            <a:ext cx="559445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Baseline (clean)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26"/>
          <p:cNvSpPr/>
          <p:nvPr/>
        </p:nvSpPr>
        <p:spPr>
          <a:xfrm>
            <a:off x="1926803" y="1789509"/>
            <a:ext cx="94838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26"/>
          <p:cNvSpPr/>
          <p:nvPr/>
        </p:nvSpPr>
        <p:spPr>
          <a:xfrm>
            <a:off x="2875192" y="1789509"/>
            <a:ext cx="6566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92.3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26"/>
          <p:cNvSpPr/>
          <p:nvPr/>
        </p:nvSpPr>
        <p:spPr>
          <a:xfrm>
            <a:off x="3531859" y="1789509"/>
            <a:ext cx="6684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26"/>
          <p:cNvSpPr/>
          <p:nvPr/>
        </p:nvSpPr>
        <p:spPr>
          <a:xfrm>
            <a:off x="517922" y="1975247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26"/>
          <p:cNvSpPr/>
          <p:nvPr/>
        </p:nvSpPr>
        <p:spPr>
          <a:xfrm>
            <a:off x="517922" y="1975247"/>
            <a:ext cx="140888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Gaussian blur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26"/>
          <p:cNvSpPr/>
          <p:nvPr/>
        </p:nvSpPr>
        <p:spPr>
          <a:xfrm>
            <a:off x="1926803" y="1975247"/>
            <a:ext cx="94838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σ=1.0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26"/>
          <p:cNvSpPr/>
          <p:nvPr/>
        </p:nvSpPr>
        <p:spPr>
          <a:xfrm>
            <a:off x="2875192" y="1975247"/>
            <a:ext cx="6566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91.8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26"/>
          <p:cNvSpPr/>
          <p:nvPr/>
        </p:nvSpPr>
        <p:spPr>
          <a:xfrm>
            <a:off x="3531859" y="1975247"/>
            <a:ext cx="6684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-0.5%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26"/>
          <p:cNvSpPr/>
          <p:nvPr/>
        </p:nvSpPr>
        <p:spPr>
          <a:xfrm>
            <a:off x="517922" y="2160984"/>
            <a:ext cx="140888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Gaussian blur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26"/>
          <p:cNvSpPr/>
          <p:nvPr/>
        </p:nvSpPr>
        <p:spPr>
          <a:xfrm>
            <a:off x="1926803" y="2160984"/>
            <a:ext cx="94838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σ=2.0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26"/>
          <p:cNvSpPr/>
          <p:nvPr/>
        </p:nvSpPr>
        <p:spPr>
          <a:xfrm>
            <a:off x="2875192" y="2160984"/>
            <a:ext cx="6566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90.2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26"/>
          <p:cNvSpPr/>
          <p:nvPr/>
        </p:nvSpPr>
        <p:spPr>
          <a:xfrm>
            <a:off x="3531859" y="2160984"/>
            <a:ext cx="6684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-2.1%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26"/>
          <p:cNvSpPr/>
          <p:nvPr/>
        </p:nvSpPr>
        <p:spPr>
          <a:xfrm>
            <a:off x="517922" y="2346722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26"/>
          <p:cNvSpPr/>
          <p:nvPr/>
        </p:nvSpPr>
        <p:spPr>
          <a:xfrm>
            <a:off x="517922" y="2346722"/>
            <a:ext cx="140888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Gaussian noise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26"/>
          <p:cNvSpPr/>
          <p:nvPr/>
        </p:nvSpPr>
        <p:spPr>
          <a:xfrm>
            <a:off x="1926803" y="2346722"/>
            <a:ext cx="94838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SNR=20dB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26"/>
          <p:cNvSpPr/>
          <p:nvPr/>
        </p:nvSpPr>
        <p:spPr>
          <a:xfrm>
            <a:off x="2875192" y="2346722"/>
            <a:ext cx="6566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90.6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26"/>
          <p:cNvSpPr/>
          <p:nvPr/>
        </p:nvSpPr>
        <p:spPr>
          <a:xfrm>
            <a:off x="3531859" y="2346722"/>
            <a:ext cx="6684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-1.7%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26"/>
          <p:cNvSpPr/>
          <p:nvPr/>
        </p:nvSpPr>
        <p:spPr>
          <a:xfrm>
            <a:off x="517922" y="2532459"/>
            <a:ext cx="140888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Gaussian noise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26"/>
          <p:cNvSpPr/>
          <p:nvPr/>
        </p:nvSpPr>
        <p:spPr>
          <a:xfrm>
            <a:off x="1926803" y="2532459"/>
            <a:ext cx="94838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SNR=10dB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26"/>
          <p:cNvSpPr/>
          <p:nvPr/>
        </p:nvSpPr>
        <p:spPr>
          <a:xfrm>
            <a:off x="2875192" y="2532459"/>
            <a:ext cx="6566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87.3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26"/>
          <p:cNvSpPr/>
          <p:nvPr/>
        </p:nvSpPr>
        <p:spPr>
          <a:xfrm>
            <a:off x="3531859" y="2532459"/>
            <a:ext cx="6684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-5.0%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26"/>
          <p:cNvSpPr/>
          <p:nvPr/>
        </p:nvSpPr>
        <p:spPr>
          <a:xfrm>
            <a:off x="517922" y="2718197"/>
            <a:ext cx="3682408" cy="185738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26"/>
          <p:cNvSpPr/>
          <p:nvPr/>
        </p:nvSpPr>
        <p:spPr>
          <a:xfrm>
            <a:off x="517922" y="2718197"/>
            <a:ext cx="140888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Occlusion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26"/>
          <p:cNvSpPr/>
          <p:nvPr/>
        </p:nvSpPr>
        <p:spPr>
          <a:xfrm>
            <a:off x="1926803" y="2718197"/>
            <a:ext cx="94838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20%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26"/>
          <p:cNvSpPr/>
          <p:nvPr/>
        </p:nvSpPr>
        <p:spPr>
          <a:xfrm>
            <a:off x="2875192" y="2718197"/>
            <a:ext cx="6566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89.2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26"/>
          <p:cNvSpPr/>
          <p:nvPr/>
        </p:nvSpPr>
        <p:spPr>
          <a:xfrm>
            <a:off x="3531859" y="2718197"/>
            <a:ext cx="6684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-3.1%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26"/>
          <p:cNvSpPr/>
          <p:nvPr/>
        </p:nvSpPr>
        <p:spPr>
          <a:xfrm>
            <a:off x="517922" y="2903934"/>
            <a:ext cx="140888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Occlusion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26"/>
          <p:cNvSpPr/>
          <p:nvPr/>
        </p:nvSpPr>
        <p:spPr>
          <a:xfrm>
            <a:off x="1926803" y="2903934"/>
            <a:ext cx="948389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26"/>
          <p:cNvSpPr/>
          <p:nvPr/>
        </p:nvSpPr>
        <p:spPr>
          <a:xfrm>
            <a:off x="2875192" y="2903934"/>
            <a:ext cx="656667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82.1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26"/>
          <p:cNvSpPr/>
          <p:nvPr/>
        </p:nvSpPr>
        <p:spPr>
          <a:xfrm>
            <a:off x="3531859" y="2903934"/>
            <a:ext cx="668471" cy="18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-10.2%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26"/>
          <p:cNvSpPr/>
          <p:nvPr/>
        </p:nvSpPr>
        <p:spPr>
          <a:xfrm>
            <a:off x="4468220" y="1343025"/>
            <a:ext cx="4247155" cy="1400175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26"/>
          <p:cNvSpPr/>
          <p:nvPr/>
        </p:nvSpPr>
        <p:spPr>
          <a:xfrm>
            <a:off x="4468220" y="1343025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26"/>
          <p:cNvSpPr/>
          <p:nvPr/>
        </p:nvSpPr>
        <p:spPr>
          <a:xfrm>
            <a:off x="4553945" y="1428750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Comparison: Proposed vs. Baselines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26"/>
          <p:cNvSpPr/>
          <p:nvPr/>
        </p:nvSpPr>
        <p:spPr>
          <a:xfrm>
            <a:off x="4553945" y="1618059"/>
            <a:ext cx="4075705" cy="960834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26"/>
          <p:cNvSpPr/>
          <p:nvPr/>
        </p:nvSpPr>
        <p:spPr>
          <a:xfrm>
            <a:off x="4557517" y="1621631"/>
            <a:ext cx="1452609" cy="150019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26"/>
          <p:cNvSpPr/>
          <p:nvPr/>
        </p:nvSpPr>
        <p:spPr>
          <a:xfrm>
            <a:off x="4557517" y="1621631"/>
            <a:ext cx="1452609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8134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386"/>
              <a:buFont typeface="Calibri"/>
              <a:buNone/>
            </a:pPr>
            <a:r>
              <a:rPr b="1" i="0" lang="en-US" sz="38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Condition</a:t>
            </a:r>
            <a:endParaRPr b="0" i="0" sz="3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26"/>
          <p:cNvSpPr/>
          <p:nvPr/>
        </p:nvSpPr>
        <p:spPr>
          <a:xfrm>
            <a:off x="6010126" y="1621631"/>
            <a:ext cx="902736" cy="150019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26"/>
          <p:cNvSpPr/>
          <p:nvPr/>
        </p:nvSpPr>
        <p:spPr>
          <a:xfrm>
            <a:off x="6010126" y="1621631"/>
            <a:ext cx="902736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8134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386"/>
              <a:buFont typeface="Calibri"/>
              <a:buNone/>
            </a:pPr>
            <a:r>
              <a:rPr b="1" i="0" lang="en-US" sz="38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Proposed</a:t>
            </a:r>
            <a:endParaRPr b="0" i="0" sz="3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26"/>
          <p:cNvSpPr/>
          <p:nvPr/>
        </p:nvSpPr>
        <p:spPr>
          <a:xfrm>
            <a:off x="6908676" y="1621631"/>
            <a:ext cx="936110" cy="150019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26"/>
          <p:cNvSpPr/>
          <p:nvPr/>
        </p:nvSpPr>
        <p:spPr>
          <a:xfrm>
            <a:off x="6908676" y="1621631"/>
            <a:ext cx="93611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8134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386"/>
              <a:buFont typeface="Calibri"/>
              <a:buNone/>
            </a:pPr>
            <a:r>
              <a:rPr b="1" i="0" lang="en-US" sz="38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Daugman</a:t>
            </a:r>
            <a:endParaRPr b="0" i="0" sz="3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26"/>
          <p:cNvSpPr/>
          <p:nvPr/>
        </p:nvSpPr>
        <p:spPr>
          <a:xfrm>
            <a:off x="7840963" y="1621631"/>
            <a:ext cx="785115" cy="150019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26"/>
          <p:cNvSpPr/>
          <p:nvPr/>
        </p:nvSpPr>
        <p:spPr>
          <a:xfrm>
            <a:off x="7840963" y="1621631"/>
            <a:ext cx="785115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8134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386"/>
              <a:buFont typeface="Calibri"/>
              <a:buNone/>
            </a:pPr>
            <a:r>
              <a:rPr b="1" i="0" lang="en-US" sz="38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Std FCN</a:t>
            </a:r>
            <a:endParaRPr b="0" i="0" sz="3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26"/>
          <p:cNvSpPr/>
          <p:nvPr/>
        </p:nvSpPr>
        <p:spPr>
          <a:xfrm>
            <a:off x="4557517" y="1764506"/>
            <a:ext cx="147406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Clean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26"/>
          <p:cNvSpPr/>
          <p:nvPr/>
        </p:nvSpPr>
        <p:spPr>
          <a:xfrm>
            <a:off x="6031585" y="1764506"/>
            <a:ext cx="89603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92.3%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26"/>
          <p:cNvSpPr/>
          <p:nvPr/>
        </p:nvSpPr>
        <p:spPr>
          <a:xfrm>
            <a:off x="6927624" y="1764506"/>
            <a:ext cx="927599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92.0%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26"/>
          <p:cNvSpPr/>
          <p:nvPr/>
        </p:nvSpPr>
        <p:spPr>
          <a:xfrm>
            <a:off x="7855223" y="1764506"/>
            <a:ext cx="770855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73.5%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26"/>
          <p:cNvSpPr/>
          <p:nvPr/>
        </p:nvSpPr>
        <p:spPr>
          <a:xfrm>
            <a:off x="4557517" y="1925241"/>
            <a:ext cx="4068561" cy="16073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26"/>
          <p:cNvSpPr/>
          <p:nvPr/>
        </p:nvSpPr>
        <p:spPr>
          <a:xfrm>
            <a:off x="4557517" y="1925241"/>
            <a:ext cx="147406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Blur (σ=2)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26"/>
          <p:cNvSpPr/>
          <p:nvPr/>
        </p:nvSpPr>
        <p:spPr>
          <a:xfrm>
            <a:off x="6031585" y="1925241"/>
            <a:ext cx="89603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90.2%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26"/>
          <p:cNvSpPr/>
          <p:nvPr/>
        </p:nvSpPr>
        <p:spPr>
          <a:xfrm>
            <a:off x="6927624" y="1925241"/>
            <a:ext cx="927599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88.1%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26"/>
          <p:cNvSpPr/>
          <p:nvPr/>
        </p:nvSpPr>
        <p:spPr>
          <a:xfrm>
            <a:off x="7855223" y="1925241"/>
            <a:ext cx="770855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65.2%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26"/>
          <p:cNvSpPr/>
          <p:nvPr/>
        </p:nvSpPr>
        <p:spPr>
          <a:xfrm>
            <a:off x="4557517" y="2085975"/>
            <a:ext cx="147406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Noise (SNR=10)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26"/>
          <p:cNvSpPr/>
          <p:nvPr/>
        </p:nvSpPr>
        <p:spPr>
          <a:xfrm>
            <a:off x="6031585" y="2085975"/>
            <a:ext cx="89603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87.3%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26"/>
          <p:cNvSpPr/>
          <p:nvPr/>
        </p:nvSpPr>
        <p:spPr>
          <a:xfrm>
            <a:off x="6927624" y="2085975"/>
            <a:ext cx="927599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82.4%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26"/>
          <p:cNvSpPr/>
          <p:nvPr/>
        </p:nvSpPr>
        <p:spPr>
          <a:xfrm>
            <a:off x="7855223" y="2085975"/>
            <a:ext cx="770855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58.9%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26"/>
          <p:cNvSpPr/>
          <p:nvPr/>
        </p:nvSpPr>
        <p:spPr>
          <a:xfrm>
            <a:off x="4557517" y="2246709"/>
            <a:ext cx="4068561" cy="16073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26"/>
          <p:cNvSpPr/>
          <p:nvPr/>
        </p:nvSpPr>
        <p:spPr>
          <a:xfrm>
            <a:off x="4557517" y="2246709"/>
            <a:ext cx="147406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Occlusion 20%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26"/>
          <p:cNvSpPr/>
          <p:nvPr/>
        </p:nvSpPr>
        <p:spPr>
          <a:xfrm>
            <a:off x="6031585" y="2246709"/>
            <a:ext cx="89603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89.2%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26"/>
          <p:cNvSpPr/>
          <p:nvPr/>
        </p:nvSpPr>
        <p:spPr>
          <a:xfrm>
            <a:off x="6927624" y="2246709"/>
            <a:ext cx="927599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76.3%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6"/>
          <p:cNvSpPr/>
          <p:nvPr/>
        </p:nvSpPr>
        <p:spPr>
          <a:xfrm>
            <a:off x="7855223" y="2246709"/>
            <a:ext cx="770855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62.1%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26"/>
          <p:cNvSpPr/>
          <p:nvPr/>
        </p:nvSpPr>
        <p:spPr>
          <a:xfrm>
            <a:off x="4557517" y="2407444"/>
            <a:ext cx="147406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Off-axis 30°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26"/>
          <p:cNvSpPr/>
          <p:nvPr/>
        </p:nvSpPr>
        <p:spPr>
          <a:xfrm>
            <a:off x="6031585" y="2407444"/>
            <a:ext cx="896038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8390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91.8%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26"/>
          <p:cNvSpPr/>
          <p:nvPr/>
        </p:nvSpPr>
        <p:spPr>
          <a:xfrm>
            <a:off x="6927624" y="2407444"/>
            <a:ext cx="927599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48.2%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26"/>
          <p:cNvSpPr/>
          <p:nvPr/>
        </p:nvSpPr>
        <p:spPr>
          <a:xfrm>
            <a:off x="7855223" y="2407444"/>
            <a:ext cx="770855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ctr">
              <a:lnSpc>
                <a:spcPct val="17278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71.4%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26"/>
          <p:cNvSpPr/>
          <p:nvPr/>
        </p:nvSpPr>
        <p:spPr>
          <a:xfrm>
            <a:off x="4468220" y="2771775"/>
            <a:ext cx="4247155" cy="252593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26"/>
          <p:cNvSpPr/>
          <p:nvPr/>
        </p:nvSpPr>
        <p:spPr>
          <a:xfrm>
            <a:off x="4468220" y="2771775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26"/>
          <p:cNvSpPr/>
          <p:nvPr/>
        </p:nvSpPr>
        <p:spPr>
          <a:xfrm>
            <a:off x="4553945" y="2857500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Robustness Insights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6"/>
          <p:cNvSpPr/>
          <p:nvPr/>
        </p:nvSpPr>
        <p:spPr>
          <a:xfrm>
            <a:off x="4553945" y="3046809"/>
            <a:ext cx="4075705" cy="530033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26"/>
          <p:cNvSpPr/>
          <p:nvPr/>
        </p:nvSpPr>
        <p:spPr>
          <a:xfrm>
            <a:off x="4611095" y="3103959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Strength 1: Blur Robustness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26"/>
          <p:cNvSpPr/>
          <p:nvPr/>
        </p:nvSpPr>
        <p:spPr>
          <a:xfrm>
            <a:off x="4611095" y="3221831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Only 2.1% drop with σ=2.0 blur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26"/>
          <p:cNvSpPr/>
          <p:nvPr/>
        </p:nvSpPr>
        <p:spPr>
          <a:xfrm>
            <a:off x="4611095" y="3363618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Better than Daugman (4.0% drop)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26"/>
          <p:cNvSpPr/>
          <p:nvPr/>
        </p:nvSpPr>
        <p:spPr>
          <a:xfrm>
            <a:off x="4553945" y="3605417"/>
            <a:ext cx="4075705" cy="530033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26"/>
          <p:cNvSpPr/>
          <p:nvPr/>
        </p:nvSpPr>
        <p:spPr>
          <a:xfrm>
            <a:off x="4611095" y="322183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26"/>
          <p:cNvSpPr/>
          <p:nvPr/>
        </p:nvSpPr>
        <p:spPr>
          <a:xfrm>
            <a:off x="4611095" y="336361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26"/>
          <p:cNvSpPr/>
          <p:nvPr/>
        </p:nvSpPr>
        <p:spPr>
          <a:xfrm>
            <a:off x="4611095" y="3662567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Strength 2: Off-Axis Robustness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26"/>
          <p:cNvSpPr/>
          <p:nvPr/>
        </p:nvSpPr>
        <p:spPr>
          <a:xfrm>
            <a:off x="4611095" y="3780439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91.8% IoU at 30° angle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6"/>
          <p:cNvSpPr/>
          <p:nvPr/>
        </p:nvSpPr>
        <p:spPr>
          <a:xfrm>
            <a:off x="4611095" y="3922226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44× better than Daugman (48.2%)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26"/>
          <p:cNvSpPr/>
          <p:nvPr/>
        </p:nvSpPr>
        <p:spPr>
          <a:xfrm>
            <a:off x="4553945" y="4164025"/>
            <a:ext cx="4075705" cy="530033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26"/>
          <p:cNvSpPr/>
          <p:nvPr/>
        </p:nvSpPr>
        <p:spPr>
          <a:xfrm>
            <a:off x="4611095" y="378043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26"/>
          <p:cNvSpPr/>
          <p:nvPr/>
        </p:nvSpPr>
        <p:spPr>
          <a:xfrm>
            <a:off x="4611095" y="392222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26"/>
          <p:cNvSpPr/>
          <p:nvPr/>
        </p:nvSpPr>
        <p:spPr>
          <a:xfrm>
            <a:off x="4611095" y="4221175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Limitation: Extreme Noise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26"/>
          <p:cNvSpPr/>
          <p:nvPr/>
        </p:nvSpPr>
        <p:spPr>
          <a:xfrm>
            <a:off x="4611095" y="4339047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5.0% drop at SNR=10dB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26"/>
          <p:cNvSpPr/>
          <p:nvPr/>
        </p:nvSpPr>
        <p:spPr>
          <a:xfrm>
            <a:off x="4611095" y="4480833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Requires good image quality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26"/>
          <p:cNvSpPr/>
          <p:nvPr/>
        </p:nvSpPr>
        <p:spPr>
          <a:xfrm>
            <a:off x="4553945" y="4722633"/>
            <a:ext cx="4075705" cy="425053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26"/>
          <p:cNvSpPr/>
          <p:nvPr/>
        </p:nvSpPr>
        <p:spPr>
          <a:xfrm>
            <a:off x="4553945" y="4722633"/>
            <a:ext cx="14288" cy="425053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26"/>
          <p:cNvSpPr/>
          <p:nvPr/>
        </p:nvSpPr>
        <p:spPr>
          <a:xfrm>
            <a:off x="4611095" y="433904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6"/>
          <p:cNvSpPr/>
          <p:nvPr/>
        </p:nvSpPr>
        <p:spPr>
          <a:xfrm>
            <a:off x="4611095" y="448083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6"/>
          <p:cNvSpPr/>
          <p:nvPr/>
        </p:nvSpPr>
        <p:spPr>
          <a:xfrm>
            <a:off x="4611095" y="4779783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Key Takeaway: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6"/>
          <p:cNvSpPr/>
          <p:nvPr/>
        </p:nvSpPr>
        <p:spPr>
          <a:xfrm>
            <a:off x="4611095" y="4895869"/>
            <a:ext cx="3891781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Proposed method is significantly more robust to off-axis viewing and moderate degradation compared to traditional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26"/>
          <p:cNvSpPr/>
          <p:nvPr/>
        </p:nvSpPr>
        <p:spPr>
          <a:xfrm>
            <a:off x="4611095" y="4992309"/>
            <a:ext cx="2392654" cy="9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03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methods, while maintaining comparable performance on clean images.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4" name="Google Shape;18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27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with State-of-the-Art Methods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27"/>
          <p:cNvSpPr/>
          <p:nvPr/>
        </p:nvSpPr>
        <p:spPr>
          <a:xfrm>
            <a:off x="428625" y="914400"/>
            <a:ext cx="4582855" cy="1302841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27"/>
          <p:cNvSpPr/>
          <p:nvPr/>
        </p:nvSpPr>
        <p:spPr>
          <a:xfrm>
            <a:off x="432197" y="917972"/>
            <a:ext cx="1429643" cy="16430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27"/>
          <p:cNvSpPr/>
          <p:nvPr/>
        </p:nvSpPr>
        <p:spPr>
          <a:xfrm>
            <a:off x="432197" y="917972"/>
            <a:ext cx="1429643" cy="164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134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386"/>
              <a:buFont typeface="Calibri"/>
              <a:buNone/>
            </a:pPr>
            <a:r>
              <a:rPr b="1" i="0" lang="en-US" sz="38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b="0" i="0" sz="3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27"/>
          <p:cNvSpPr/>
          <p:nvPr/>
        </p:nvSpPr>
        <p:spPr>
          <a:xfrm>
            <a:off x="1861840" y="917972"/>
            <a:ext cx="1027919" cy="16430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27"/>
          <p:cNvSpPr/>
          <p:nvPr/>
        </p:nvSpPr>
        <p:spPr>
          <a:xfrm>
            <a:off x="1861840" y="917972"/>
            <a:ext cx="1027919" cy="164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134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386"/>
              <a:buFont typeface="Calibri"/>
              <a:buNone/>
            </a:pPr>
            <a:r>
              <a:rPr b="1" i="0" lang="en-US" sz="38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endParaRPr b="0" i="0" sz="3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Google Shape;1831;p27"/>
          <p:cNvSpPr/>
          <p:nvPr/>
        </p:nvSpPr>
        <p:spPr>
          <a:xfrm>
            <a:off x="2889758" y="917972"/>
            <a:ext cx="617739" cy="16430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27"/>
          <p:cNvSpPr/>
          <p:nvPr/>
        </p:nvSpPr>
        <p:spPr>
          <a:xfrm>
            <a:off x="2889758" y="917972"/>
            <a:ext cx="617739" cy="164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134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386"/>
              <a:buFont typeface="Calibri"/>
              <a:buNone/>
            </a:pPr>
            <a:r>
              <a:rPr b="1" i="0" lang="en-US" sz="38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IoU (%)</a:t>
            </a:r>
            <a:endParaRPr b="0" i="0" sz="3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Google Shape;1833;p27"/>
          <p:cNvSpPr/>
          <p:nvPr/>
        </p:nvSpPr>
        <p:spPr>
          <a:xfrm>
            <a:off x="3505181" y="917972"/>
            <a:ext cx="669754" cy="16430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27"/>
          <p:cNvSpPr/>
          <p:nvPr/>
        </p:nvSpPr>
        <p:spPr>
          <a:xfrm>
            <a:off x="3505181" y="917972"/>
            <a:ext cx="669754" cy="164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134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386"/>
              <a:buFont typeface="Calibri"/>
              <a:buNone/>
            </a:pPr>
            <a:r>
              <a:rPr b="1" i="0" lang="en-US" sz="38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Dice (%)</a:t>
            </a:r>
            <a:endParaRPr b="0" i="0" sz="3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27"/>
          <p:cNvSpPr/>
          <p:nvPr/>
        </p:nvSpPr>
        <p:spPr>
          <a:xfrm>
            <a:off x="4172369" y="917972"/>
            <a:ext cx="835540" cy="164306"/>
          </a:xfrm>
          <a:prstGeom prst="rect">
            <a:avLst/>
          </a:prstGeom>
          <a:solidFill>
            <a:srgbClr val="00D9FF">
              <a:alpha val="14901"/>
            </a:srgbClr>
          </a:solidFill>
          <a:ln cap="flat" cmpd="sng" w="9525">
            <a:solidFill>
              <a:srgbClr val="00D9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27"/>
          <p:cNvSpPr/>
          <p:nvPr/>
        </p:nvSpPr>
        <p:spPr>
          <a:xfrm>
            <a:off x="4172369" y="917972"/>
            <a:ext cx="835540" cy="164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42525" spcFirstLastPara="1" rIns="42525" wrap="square" tIns="42525">
            <a:spAutoFit/>
          </a:bodyPr>
          <a:lstStyle/>
          <a:p>
            <a:pPr indent="0" lvl="0" marL="0" marR="0" rtl="0" algn="l">
              <a:lnSpc>
                <a:spcPct val="181347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386"/>
              <a:buFont typeface="Calibri"/>
              <a:buNone/>
            </a:pPr>
            <a:r>
              <a:rPr b="1" i="0" lang="en-US" sz="386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Speed (ms)</a:t>
            </a:r>
            <a:endParaRPr b="0" i="0" sz="3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27"/>
          <p:cNvSpPr/>
          <p:nvPr/>
        </p:nvSpPr>
        <p:spPr>
          <a:xfrm>
            <a:off x="464344" y="1101923"/>
            <a:ext cx="513206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Daugman (1993)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27"/>
          <p:cNvSpPr/>
          <p:nvPr/>
        </p:nvSpPr>
        <p:spPr>
          <a:xfrm>
            <a:off x="1875123" y="1075134"/>
            <a:ext cx="103746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2958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Traditional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27"/>
          <p:cNvSpPr/>
          <p:nvPr/>
        </p:nvSpPr>
        <p:spPr>
          <a:xfrm>
            <a:off x="2912585" y="1075134"/>
            <a:ext cx="60931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92.0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Google Shape;1840;p27"/>
          <p:cNvSpPr/>
          <p:nvPr/>
        </p:nvSpPr>
        <p:spPr>
          <a:xfrm>
            <a:off x="3521897" y="1075134"/>
            <a:ext cx="660769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95.9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27"/>
          <p:cNvSpPr/>
          <p:nvPr/>
        </p:nvSpPr>
        <p:spPr>
          <a:xfrm>
            <a:off x="4182666" y="1075134"/>
            <a:ext cx="825243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5-10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27"/>
          <p:cNvSpPr/>
          <p:nvPr/>
        </p:nvSpPr>
        <p:spPr>
          <a:xfrm>
            <a:off x="432197" y="1216558"/>
            <a:ext cx="4575711" cy="14142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27"/>
          <p:cNvSpPr/>
          <p:nvPr/>
        </p:nvSpPr>
        <p:spPr>
          <a:xfrm>
            <a:off x="464344" y="1243347"/>
            <a:ext cx="409705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Masek (2003)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27"/>
          <p:cNvSpPr/>
          <p:nvPr/>
        </p:nvSpPr>
        <p:spPr>
          <a:xfrm>
            <a:off x="1875123" y="1216558"/>
            <a:ext cx="103746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2958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Traditional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27"/>
          <p:cNvSpPr/>
          <p:nvPr/>
        </p:nvSpPr>
        <p:spPr>
          <a:xfrm>
            <a:off x="2912585" y="1216558"/>
            <a:ext cx="60931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90.2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27"/>
          <p:cNvSpPr/>
          <p:nvPr/>
        </p:nvSpPr>
        <p:spPr>
          <a:xfrm>
            <a:off x="3521897" y="1216558"/>
            <a:ext cx="660769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94.8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27"/>
          <p:cNvSpPr/>
          <p:nvPr/>
        </p:nvSpPr>
        <p:spPr>
          <a:xfrm>
            <a:off x="4182666" y="1216558"/>
            <a:ext cx="825243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20-50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27"/>
          <p:cNvSpPr/>
          <p:nvPr/>
        </p:nvSpPr>
        <p:spPr>
          <a:xfrm>
            <a:off x="432197" y="1357982"/>
            <a:ext cx="4575711" cy="141424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27"/>
          <p:cNvSpPr/>
          <p:nvPr/>
        </p:nvSpPr>
        <p:spPr>
          <a:xfrm>
            <a:off x="464344" y="1384771"/>
            <a:ext cx="663532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Proposed (This Work)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27"/>
          <p:cNvSpPr/>
          <p:nvPr/>
        </p:nvSpPr>
        <p:spPr>
          <a:xfrm>
            <a:off x="1875123" y="1357982"/>
            <a:ext cx="103746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27"/>
          <p:cNvSpPr/>
          <p:nvPr/>
        </p:nvSpPr>
        <p:spPr>
          <a:xfrm>
            <a:off x="2944732" y="1384771"/>
            <a:ext cx="131629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92.3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27"/>
          <p:cNvSpPr/>
          <p:nvPr/>
        </p:nvSpPr>
        <p:spPr>
          <a:xfrm>
            <a:off x="3554044" y="1384771"/>
            <a:ext cx="131629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95.9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p27"/>
          <p:cNvSpPr/>
          <p:nvPr/>
        </p:nvSpPr>
        <p:spPr>
          <a:xfrm>
            <a:off x="4214813" y="1384771"/>
            <a:ext cx="171171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45-50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p27"/>
          <p:cNvSpPr/>
          <p:nvPr/>
        </p:nvSpPr>
        <p:spPr>
          <a:xfrm>
            <a:off x="432197" y="1499406"/>
            <a:ext cx="4575711" cy="14142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27"/>
          <p:cNvSpPr/>
          <p:nvPr/>
        </p:nvSpPr>
        <p:spPr>
          <a:xfrm>
            <a:off x="464344" y="1526195"/>
            <a:ext cx="428904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Standard FCN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27"/>
          <p:cNvSpPr/>
          <p:nvPr/>
        </p:nvSpPr>
        <p:spPr>
          <a:xfrm>
            <a:off x="1875123" y="1499406"/>
            <a:ext cx="103746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2958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Google Shape;1857;p27"/>
          <p:cNvSpPr/>
          <p:nvPr/>
        </p:nvSpPr>
        <p:spPr>
          <a:xfrm>
            <a:off x="2912585" y="1499406"/>
            <a:ext cx="60931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73.5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8" name="Google Shape;1858;p27"/>
          <p:cNvSpPr/>
          <p:nvPr/>
        </p:nvSpPr>
        <p:spPr>
          <a:xfrm>
            <a:off x="3521897" y="1499406"/>
            <a:ext cx="660769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84.2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p27"/>
          <p:cNvSpPr/>
          <p:nvPr/>
        </p:nvSpPr>
        <p:spPr>
          <a:xfrm>
            <a:off x="4182666" y="1499406"/>
            <a:ext cx="825243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40-45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27"/>
          <p:cNvSpPr/>
          <p:nvPr/>
        </p:nvSpPr>
        <p:spPr>
          <a:xfrm>
            <a:off x="464344" y="1667619"/>
            <a:ext cx="343542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U-Net (Iris)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27"/>
          <p:cNvSpPr/>
          <p:nvPr/>
        </p:nvSpPr>
        <p:spPr>
          <a:xfrm>
            <a:off x="1875123" y="1640830"/>
            <a:ext cx="103746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2958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p27"/>
          <p:cNvSpPr/>
          <p:nvPr/>
        </p:nvSpPr>
        <p:spPr>
          <a:xfrm>
            <a:off x="2912585" y="1640830"/>
            <a:ext cx="60931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88.4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27"/>
          <p:cNvSpPr/>
          <p:nvPr/>
        </p:nvSpPr>
        <p:spPr>
          <a:xfrm>
            <a:off x="3521897" y="1640830"/>
            <a:ext cx="660769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93.6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27"/>
          <p:cNvSpPr/>
          <p:nvPr/>
        </p:nvSpPr>
        <p:spPr>
          <a:xfrm>
            <a:off x="4182666" y="1640830"/>
            <a:ext cx="825243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60-80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27"/>
          <p:cNvSpPr/>
          <p:nvPr/>
        </p:nvSpPr>
        <p:spPr>
          <a:xfrm>
            <a:off x="432197" y="1782254"/>
            <a:ext cx="4575711" cy="14142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27"/>
          <p:cNvSpPr/>
          <p:nvPr/>
        </p:nvSpPr>
        <p:spPr>
          <a:xfrm>
            <a:off x="464344" y="1809043"/>
            <a:ext cx="462223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ResNet-50 FCN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27"/>
          <p:cNvSpPr/>
          <p:nvPr/>
        </p:nvSpPr>
        <p:spPr>
          <a:xfrm>
            <a:off x="1875123" y="1782254"/>
            <a:ext cx="103746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2958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27"/>
          <p:cNvSpPr/>
          <p:nvPr/>
        </p:nvSpPr>
        <p:spPr>
          <a:xfrm>
            <a:off x="2912585" y="1782254"/>
            <a:ext cx="60931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89.7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27"/>
          <p:cNvSpPr/>
          <p:nvPr/>
        </p:nvSpPr>
        <p:spPr>
          <a:xfrm>
            <a:off x="3521897" y="1782254"/>
            <a:ext cx="660769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94.2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27"/>
          <p:cNvSpPr/>
          <p:nvPr/>
        </p:nvSpPr>
        <p:spPr>
          <a:xfrm>
            <a:off x="4182666" y="1782254"/>
            <a:ext cx="825243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100-150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27"/>
          <p:cNvSpPr/>
          <p:nvPr/>
        </p:nvSpPr>
        <p:spPr>
          <a:xfrm>
            <a:off x="464344" y="1950467"/>
            <a:ext cx="469757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DeepIris (2015)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27"/>
          <p:cNvSpPr/>
          <p:nvPr/>
        </p:nvSpPr>
        <p:spPr>
          <a:xfrm>
            <a:off x="1875123" y="1923678"/>
            <a:ext cx="103746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2958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27"/>
          <p:cNvSpPr/>
          <p:nvPr/>
        </p:nvSpPr>
        <p:spPr>
          <a:xfrm>
            <a:off x="2912585" y="1923678"/>
            <a:ext cx="60931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91.2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27"/>
          <p:cNvSpPr/>
          <p:nvPr/>
        </p:nvSpPr>
        <p:spPr>
          <a:xfrm>
            <a:off x="3521897" y="1923678"/>
            <a:ext cx="660769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95.1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27"/>
          <p:cNvSpPr/>
          <p:nvPr/>
        </p:nvSpPr>
        <p:spPr>
          <a:xfrm>
            <a:off x="4182666" y="1923678"/>
            <a:ext cx="825243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80-120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27"/>
          <p:cNvSpPr/>
          <p:nvPr/>
        </p:nvSpPr>
        <p:spPr>
          <a:xfrm>
            <a:off x="432197" y="2065102"/>
            <a:ext cx="4575711" cy="141424"/>
          </a:xfrm>
          <a:prstGeom prst="rect">
            <a:avLst/>
          </a:prstGeom>
          <a:solidFill>
            <a:srgbClr val="00D9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27"/>
          <p:cNvSpPr/>
          <p:nvPr/>
        </p:nvSpPr>
        <p:spPr>
          <a:xfrm>
            <a:off x="464344" y="2091891"/>
            <a:ext cx="448270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IrisGAN (2019)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27"/>
          <p:cNvSpPr/>
          <p:nvPr/>
        </p:nvSpPr>
        <p:spPr>
          <a:xfrm>
            <a:off x="1875123" y="2065102"/>
            <a:ext cx="103746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29589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27"/>
          <p:cNvSpPr/>
          <p:nvPr/>
        </p:nvSpPr>
        <p:spPr>
          <a:xfrm>
            <a:off x="2912585" y="2065102"/>
            <a:ext cx="609312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90.8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27"/>
          <p:cNvSpPr/>
          <p:nvPr/>
        </p:nvSpPr>
        <p:spPr>
          <a:xfrm>
            <a:off x="3521897" y="2065102"/>
            <a:ext cx="660769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94.9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p27"/>
          <p:cNvSpPr/>
          <p:nvPr/>
        </p:nvSpPr>
        <p:spPr>
          <a:xfrm>
            <a:off x="4182666" y="2065102"/>
            <a:ext cx="825243" cy="141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34025" spcFirstLastPara="1" rIns="34025" wrap="square" tIns="34025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70-100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27"/>
          <p:cNvSpPr/>
          <p:nvPr/>
        </p:nvSpPr>
        <p:spPr>
          <a:xfrm>
            <a:off x="5190074" y="914400"/>
            <a:ext cx="3525301" cy="933962"/>
          </a:xfrm>
          <a:prstGeom prst="rect">
            <a:avLst/>
          </a:prstGeom>
          <a:solidFill>
            <a:srgbClr val="00FF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27"/>
          <p:cNvSpPr/>
          <p:nvPr/>
        </p:nvSpPr>
        <p:spPr>
          <a:xfrm>
            <a:off x="5190074" y="914400"/>
            <a:ext cx="14288" cy="93396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27"/>
          <p:cNvSpPr/>
          <p:nvPr/>
        </p:nvSpPr>
        <p:spPr>
          <a:xfrm>
            <a:off x="5247224" y="971550"/>
            <a:ext cx="3411001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Key Strengths: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27"/>
          <p:cNvSpPr/>
          <p:nvPr/>
        </p:nvSpPr>
        <p:spPr>
          <a:xfrm>
            <a:off x="5247224" y="1082278"/>
            <a:ext cx="341100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Comparable to Daugman on frontal images (92.3% vs 92.0%)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27"/>
          <p:cNvSpPr/>
          <p:nvPr/>
        </p:nvSpPr>
        <p:spPr>
          <a:xfrm>
            <a:off x="5247224" y="1224065"/>
            <a:ext cx="341100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25.8% better than standard FCN (92.3% vs 73.5%)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27"/>
          <p:cNvSpPr/>
          <p:nvPr/>
        </p:nvSpPr>
        <p:spPr>
          <a:xfrm>
            <a:off x="5247224" y="1365852"/>
            <a:ext cx="341100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Fastest deep learning method (45-50ms)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27"/>
          <p:cNvSpPr/>
          <p:nvPr/>
        </p:nvSpPr>
        <p:spPr>
          <a:xfrm>
            <a:off x="5247224" y="1507638"/>
            <a:ext cx="341100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Excellent off-axis performance (91.8% at 30°)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27"/>
          <p:cNvSpPr/>
          <p:nvPr/>
        </p:nvSpPr>
        <p:spPr>
          <a:xfrm>
            <a:off x="5247224" y="1649425"/>
            <a:ext cx="341100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Only 7.2M parameters (efficient)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27"/>
          <p:cNvSpPr/>
          <p:nvPr/>
        </p:nvSpPr>
        <p:spPr>
          <a:xfrm>
            <a:off x="5190074" y="1948374"/>
            <a:ext cx="3525301" cy="792175"/>
          </a:xfrm>
          <a:prstGeom prst="rect">
            <a:avLst/>
          </a:prstGeom>
          <a:solidFill>
            <a:srgbClr val="FFB7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27"/>
          <p:cNvSpPr/>
          <p:nvPr/>
        </p:nvSpPr>
        <p:spPr>
          <a:xfrm>
            <a:off x="5190074" y="1948374"/>
            <a:ext cx="14288" cy="792175"/>
          </a:xfrm>
          <a:prstGeom prst="rect">
            <a:avLst/>
          </a:prstGeom>
          <a:solidFill>
            <a:srgbClr val="FFB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27"/>
          <p:cNvSpPr/>
          <p:nvPr/>
        </p:nvSpPr>
        <p:spPr>
          <a:xfrm>
            <a:off x="5247224" y="108227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27"/>
          <p:cNvSpPr/>
          <p:nvPr/>
        </p:nvSpPr>
        <p:spPr>
          <a:xfrm>
            <a:off x="5247224" y="122406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27"/>
          <p:cNvSpPr/>
          <p:nvPr/>
        </p:nvSpPr>
        <p:spPr>
          <a:xfrm>
            <a:off x="5247224" y="136585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27"/>
          <p:cNvSpPr/>
          <p:nvPr/>
        </p:nvSpPr>
        <p:spPr>
          <a:xfrm>
            <a:off x="5247224" y="150763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27"/>
          <p:cNvSpPr/>
          <p:nvPr/>
        </p:nvSpPr>
        <p:spPr>
          <a:xfrm>
            <a:off x="5247224" y="164942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27"/>
          <p:cNvSpPr/>
          <p:nvPr/>
        </p:nvSpPr>
        <p:spPr>
          <a:xfrm>
            <a:off x="5247224" y="2005524"/>
            <a:ext cx="3411001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B700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B700"/>
                </a:solidFill>
                <a:latin typeface="Calibri"/>
                <a:ea typeface="Calibri"/>
                <a:cs typeface="Calibri"/>
                <a:sym typeface="Calibri"/>
              </a:rPr>
              <a:t>Trade-offs: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27"/>
          <p:cNvSpPr/>
          <p:nvPr/>
        </p:nvSpPr>
        <p:spPr>
          <a:xfrm>
            <a:off x="5247224" y="2116252"/>
            <a:ext cx="341100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vs. Daugman: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Slower (45ms vs 5ms), but better off-axis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27"/>
          <p:cNvSpPr/>
          <p:nvPr/>
        </p:nvSpPr>
        <p:spPr>
          <a:xfrm>
            <a:off x="5247224" y="2258039"/>
            <a:ext cx="341100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vs. U-Net: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3.9% higher IoU, 2× faster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27"/>
          <p:cNvSpPr/>
          <p:nvPr/>
        </p:nvSpPr>
        <p:spPr>
          <a:xfrm>
            <a:off x="5247224" y="2399826"/>
            <a:ext cx="341100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vs. ResNet: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2.6% higher IoU, 2-3× faster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p27"/>
          <p:cNvSpPr/>
          <p:nvPr/>
        </p:nvSpPr>
        <p:spPr>
          <a:xfrm>
            <a:off x="5247224" y="2541612"/>
            <a:ext cx="341100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vs. DeepIris: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1.1% higher IoU, 2× faster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27"/>
          <p:cNvSpPr/>
          <p:nvPr/>
        </p:nvSpPr>
        <p:spPr>
          <a:xfrm>
            <a:off x="5190074" y="2797699"/>
            <a:ext cx="3525301" cy="109112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27"/>
          <p:cNvSpPr/>
          <p:nvPr/>
        </p:nvSpPr>
        <p:spPr>
          <a:xfrm>
            <a:off x="5190074" y="2797699"/>
            <a:ext cx="3525301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27"/>
          <p:cNvSpPr/>
          <p:nvPr/>
        </p:nvSpPr>
        <p:spPr>
          <a:xfrm>
            <a:off x="5247224" y="211625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7"/>
          <p:cNvSpPr/>
          <p:nvPr/>
        </p:nvSpPr>
        <p:spPr>
          <a:xfrm>
            <a:off x="5247224" y="225803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7"/>
          <p:cNvSpPr/>
          <p:nvPr/>
        </p:nvSpPr>
        <p:spPr>
          <a:xfrm>
            <a:off x="5247224" y="239982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7"/>
          <p:cNvSpPr/>
          <p:nvPr/>
        </p:nvSpPr>
        <p:spPr>
          <a:xfrm>
            <a:off x="5247224" y="254161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7"/>
          <p:cNvSpPr/>
          <p:nvPr/>
        </p:nvSpPr>
        <p:spPr>
          <a:xfrm>
            <a:off x="5275799" y="2883424"/>
            <a:ext cx="3353851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Practical Considerations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7"/>
          <p:cNvSpPr/>
          <p:nvPr/>
        </p:nvSpPr>
        <p:spPr>
          <a:xfrm>
            <a:off x="5275799" y="3072733"/>
            <a:ext cx="335385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Best for: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Wearable AR/VR devices, mobile deployment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27"/>
          <p:cNvSpPr/>
          <p:nvPr/>
        </p:nvSpPr>
        <p:spPr>
          <a:xfrm>
            <a:off x="5275799" y="3214520"/>
            <a:ext cx="335385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Accuracy: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Competitive with state-of-the-art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27"/>
          <p:cNvSpPr/>
          <p:nvPr/>
        </p:nvSpPr>
        <p:spPr>
          <a:xfrm>
            <a:off x="5275799" y="3356307"/>
            <a:ext cx="335385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Speed: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Fastest among deep learning methods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p27"/>
          <p:cNvSpPr/>
          <p:nvPr/>
        </p:nvSpPr>
        <p:spPr>
          <a:xfrm>
            <a:off x="5275799" y="3498093"/>
            <a:ext cx="335385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Memory: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Smallest model size (7.2M params)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3" name="Google Shape;1913;p27"/>
          <p:cNvSpPr/>
          <p:nvPr/>
        </p:nvSpPr>
        <p:spPr>
          <a:xfrm>
            <a:off x="5275799" y="3639880"/>
            <a:ext cx="335385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Off-axis: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Best performance on challenging angles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27"/>
          <p:cNvSpPr/>
          <p:nvPr/>
        </p:nvSpPr>
        <p:spPr>
          <a:xfrm>
            <a:off x="5275799" y="307273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27"/>
          <p:cNvSpPr/>
          <p:nvPr/>
        </p:nvSpPr>
        <p:spPr>
          <a:xfrm>
            <a:off x="5275799" y="321452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27"/>
          <p:cNvSpPr/>
          <p:nvPr/>
        </p:nvSpPr>
        <p:spPr>
          <a:xfrm>
            <a:off x="5275799" y="335630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7" name="Google Shape;1917;p27"/>
          <p:cNvSpPr/>
          <p:nvPr/>
        </p:nvSpPr>
        <p:spPr>
          <a:xfrm>
            <a:off x="5275799" y="349809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p27"/>
          <p:cNvSpPr/>
          <p:nvPr/>
        </p:nvSpPr>
        <p:spPr>
          <a:xfrm>
            <a:off x="5275799" y="363988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4" name="Google Shape;19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66318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28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Theoretical Analysis: Why Synthetic Augmentation Works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8"/>
          <p:cNvSpPr/>
          <p:nvPr/>
        </p:nvSpPr>
        <p:spPr>
          <a:xfrm>
            <a:off x="428625" y="914400"/>
            <a:ext cx="2690794" cy="614363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8"/>
          <p:cNvSpPr/>
          <p:nvPr/>
        </p:nvSpPr>
        <p:spPr>
          <a:xfrm>
            <a:off x="428625" y="914400"/>
            <a:ext cx="2690794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28"/>
          <p:cNvSpPr/>
          <p:nvPr/>
        </p:nvSpPr>
        <p:spPr>
          <a:xfrm>
            <a:off x="514350" y="1000125"/>
            <a:ext cx="2519344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Domain Adaptation Theory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Google Shape;1929;p28"/>
          <p:cNvSpPr/>
          <p:nvPr/>
        </p:nvSpPr>
        <p:spPr>
          <a:xfrm>
            <a:off x="514350" y="1178719"/>
            <a:ext cx="2519344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Problem:</a:t>
            </a: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Domain shift between frontal (train) and off-axis (test)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8"/>
          <p:cNvSpPr/>
          <p:nvPr/>
        </p:nvSpPr>
        <p:spPr>
          <a:xfrm>
            <a:off x="514350" y="1300163"/>
            <a:ext cx="2519344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Synthetic data bridges the gap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28"/>
          <p:cNvSpPr/>
          <p:nvPr/>
        </p:nvSpPr>
        <p:spPr>
          <a:xfrm>
            <a:off x="428625" y="1564481"/>
            <a:ext cx="2690794" cy="735806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28"/>
          <p:cNvSpPr/>
          <p:nvPr/>
        </p:nvSpPr>
        <p:spPr>
          <a:xfrm>
            <a:off x="428625" y="1564481"/>
            <a:ext cx="2690794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28"/>
          <p:cNvSpPr/>
          <p:nvPr/>
        </p:nvSpPr>
        <p:spPr>
          <a:xfrm>
            <a:off x="514350" y="1178719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8"/>
          <p:cNvSpPr/>
          <p:nvPr/>
        </p:nvSpPr>
        <p:spPr>
          <a:xfrm>
            <a:off x="514350" y="1300163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28"/>
          <p:cNvSpPr/>
          <p:nvPr/>
        </p:nvSpPr>
        <p:spPr>
          <a:xfrm>
            <a:off x="514350" y="1650206"/>
            <a:ext cx="2519344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Space Coverage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28"/>
          <p:cNvSpPr/>
          <p:nvPr/>
        </p:nvSpPr>
        <p:spPr>
          <a:xfrm>
            <a:off x="514350" y="1828800"/>
            <a:ext cx="2519344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Synthetic data at multiple angles expands feature space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28"/>
          <p:cNvSpPr/>
          <p:nvPr/>
        </p:nvSpPr>
        <p:spPr>
          <a:xfrm>
            <a:off x="514350" y="1950244"/>
            <a:ext cx="2519344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Network learns angle-invariant features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28"/>
          <p:cNvSpPr/>
          <p:nvPr/>
        </p:nvSpPr>
        <p:spPr>
          <a:xfrm>
            <a:off x="514350" y="2071688"/>
            <a:ext cx="2519344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Prevents overfitting to frontal images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28"/>
          <p:cNvSpPr/>
          <p:nvPr/>
        </p:nvSpPr>
        <p:spPr>
          <a:xfrm>
            <a:off x="428625" y="2336006"/>
            <a:ext cx="2690794" cy="735806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28"/>
          <p:cNvSpPr/>
          <p:nvPr/>
        </p:nvSpPr>
        <p:spPr>
          <a:xfrm>
            <a:off x="428625" y="2336006"/>
            <a:ext cx="2690794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28"/>
          <p:cNvSpPr/>
          <p:nvPr/>
        </p:nvSpPr>
        <p:spPr>
          <a:xfrm>
            <a:off x="514350" y="1828800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8"/>
          <p:cNvSpPr/>
          <p:nvPr/>
        </p:nvSpPr>
        <p:spPr>
          <a:xfrm>
            <a:off x="514350" y="1950244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8"/>
          <p:cNvSpPr/>
          <p:nvPr/>
        </p:nvSpPr>
        <p:spPr>
          <a:xfrm>
            <a:off x="514350" y="2071688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8"/>
          <p:cNvSpPr/>
          <p:nvPr/>
        </p:nvSpPr>
        <p:spPr>
          <a:xfrm>
            <a:off x="514350" y="2421731"/>
            <a:ext cx="2519344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Regularization Effect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8"/>
          <p:cNvSpPr/>
          <p:nvPr/>
        </p:nvSpPr>
        <p:spPr>
          <a:xfrm>
            <a:off x="514350" y="2600325"/>
            <a:ext cx="2519344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Synthetic data acts as implicit regularization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28"/>
          <p:cNvSpPr/>
          <p:nvPr/>
        </p:nvSpPr>
        <p:spPr>
          <a:xfrm>
            <a:off x="514350" y="2721769"/>
            <a:ext cx="2519344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Increases effective training set size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28"/>
          <p:cNvSpPr/>
          <p:nvPr/>
        </p:nvSpPr>
        <p:spPr>
          <a:xfrm>
            <a:off x="514350" y="2843213"/>
            <a:ext cx="2519344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Reduces overfitting and improves generalization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28"/>
          <p:cNvSpPr/>
          <p:nvPr/>
        </p:nvSpPr>
        <p:spPr>
          <a:xfrm>
            <a:off x="514350" y="2600325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28"/>
          <p:cNvSpPr/>
          <p:nvPr/>
        </p:nvSpPr>
        <p:spPr>
          <a:xfrm>
            <a:off x="514350" y="2721769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p28"/>
          <p:cNvSpPr/>
          <p:nvPr/>
        </p:nvSpPr>
        <p:spPr>
          <a:xfrm>
            <a:off x="514350" y="2843213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28"/>
          <p:cNvSpPr/>
          <p:nvPr/>
        </p:nvSpPr>
        <p:spPr>
          <a:xfrm>
            <a:off x="3226575" y="914400"/>
            <a:ext cx="2690822" cy="109291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28"/>
          <p:cNvSpPr/>
          <p:nvPr/>
        </p:nvSpPr>
        <p:spPr>
          <a:xfrm>
            <a:off x="3226575" y="914400"/>
            <a:ext cx="269082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28"/>
          <p:cNvSpPr/>
          <p:nvPr/>
        </p:nvSpPr>
        <p:spPr>
          <a:xfrm>
            <a:off x="3312300" y="1000125"/>
            <a:ext cx="2519372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Generalization Bounds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Google Shape;1954;p28"/>
          <p:cNvSpPr/>
          <p:nvPr/>
        </p:nvSpPr>
        <p:spPr>
          <a:xfrm>
            <a:off x="3312300" y="1178719"/>
            <a:ext cx="2519372" cy="664285"/>
          </a:xfrm>
          <a:prstGeom prst="rect">
            <a:avLst/>
          </a:prstGeom>
          <a:solidFill>
            <a:srgbClr val="7B68EE">
              <a:alpha val="7843"/>
            </a:srgbClr>
          </a:solidFill>
          <a:ln cap="flat" cmpd="sng" w="9525">
            <a:solidFill>
              <a:srgbClr val="7B68EE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28"/>
          <p:cNvSpPr/>
          <p:nvPr/>
        </p:nvSpPr>
        <p:spPr>
          <a:xfrm>
            <a:off x="3383738" y="1250156"/>
            <a:ext cx="2376497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1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Error Bound: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28"/>
          <p:cNvSpPr/>
          <p:nvPr/>
        </p:nvSpPr>
        <p:spPr>
          <a:xfrm>
            <a:off x="3383738" y="1361582"/>
            <a:ext cx="845725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E_test ≤ E_train + O(√(d/n))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28"/>
          <p:cNvSpPr/>
          <p:nvPr/>
        </p:nvSpPr>
        <p:spPr>
          <a:xfrm>
            <a:off x="3383738" y="1473008"/>
            <a:ext cx="2376497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B0BEC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B0BEC5"/>
                </a:solidFill>
                <a:latin typeface="Calibri"/>
                <a:ea typeface="Calibri"/>
                <a:cs typeface="Calibri"/>
                <a:sym typeface="Calibri"/>
              </a:rPr>
              <a:t>where: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28"/>
          <p:cNvSpPr/>
          <p:nvPr/>
        </p:nvSpPr>
        <p:spPr>
          <a:xfrm>
            <a:off x="3383738" y="1577290"/>
            <a:ext cx="2376497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 = feature dimension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8"/>
          <p:cNvSpPr/>
          <p:nvPr/>
        </p:nvSpPr>
        <p:spPr>
          <a:xfrm>
            <a:off x="3383738" y="1667284"/>
            <a:ext cx="2376497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 = training samples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28"/>
          <p:cNvSpPr/>
          <p:nvPr/>
        </p:nvSpPr>
        <p:spPr>
          <a:xfrm>
            <a:off x="3226575" y="2028741"/>
            <a:ext cx="2690822" cy="898634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28"/>
          <p:cNvSpPr/>
          <p:nvPr/>
        </p:nvSpPr>
        <p:spPr>
          <a:xfrm>
            <a:off x="3226575" y="2028741"/>
            <a:ext cx="269082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28"/>
          <p:cNvSpPr/>
          <p:nvPr/>
        </p:nvSpPr>
        <p:spPr>
          <a:xfrm>
            <a:off x="3312300" y="2114466"/>
            <a:ext cx="2519372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Impact of Synthetic Data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8"/>
          <p:cNvSpPr/>
          <p:nvPr/>
        </p:nvSpPr>
        <p:spPr>
          <a:xfrm>
            <a:off x="3312300" y="2293060"/>
            <a:ext cx="2519372" cy="470009"/>
          </a:xfrm>
          <a:prstGeom prst="rect">
            <a:avLst/>
          </a:prstGeom>
          <a:solidFill>
            <a:srgbClr val="7B68EE">
              <a:alpha val="7843"/>
            </a:srgbClr>
          </a:solidFill>
          <a:ln cap="flat" cmpd="sng" w="9525">
            <a:solidFill>
              <a:srgbClr val="7B68EE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28"/>
          <p:cNvSpPr/>
          <p:nvPr/>
        </p:nvSpPr>
        <p:spPr>
          <a:xfrm>
            <a:off x="3383738" y="2364498"/>
            <a:ext cx="2376497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19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With synthetic: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28"/>
          <p:cNvSpPr/>
          <p:nvPr/>
        </p:nvSpPr>
        <p:spPr>
          <a:xfrm>
            <a:off x="3383738" y="2475923"/>
            <a:ext cx="864701" cy="87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n_eff = n_real + k·n_synthetic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28"/>
          <p:cNvSpPr/>
          <p:nvPr/>
        </p:nvSpPr>
        <p:spPr>
          <a:xfrm>
            <a:off x="3383738" y="2587349"/>
            <a:ext cx="2376497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187"/>
              </a:lnSpc>
              <a:spcBef>
                <a:spcPts val="0"/>
              </a:spcBef>
              <a:spcAft>
                <a:spcPts val="0"/>
              </a:spcAft>
              <a:buClr>
                <a:srgbClr val="B0BEC5"/>
              </a:buClr>
              <a:buSzPts val="463"/>
              <a:buFont typeface="Calibri"/>
              <a:buNone/>
            </a:pPr>
            <a:r>
              <a:rPr b="0" i="0" lang="en-US" sz="463" u="none" cap="none" strike="noStrike">
                <a:solidFill>
                  <a:srgbClr val="B0BEC5"/>
                </a:solidFill>
                <a:latin typeface="Calibri"/>
                <a:ea typeface="Calibri"/>
                <a:cs typeface="Calibri"/>
                <a:sym typeface="Calibri"/>
              </a:rPr>
              <a:t>Larger n reduces error bound</a:t>
            </a:r>
            <a:endParaRPr b="0" i="0" sz="4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28"/>
          <p:cNvSpPr/>
          <p:nvPr/>
        </p:nvSpPr>
        <p:spPr>
          <a:xfrm>
            <a:off x="3226575" y="2948806"/>
            <a:ext cx="2690822" cy="735806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28"/>
          <p:cNvSpPr/>
          <p:nvPr/>
        </p:nvSpPr>
        <p:spPr>
          <a:xfrm>
            <a:off x="3226575" y="2948806"/>
            <a:ext cx="269082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28"/>
          <p:cNvSpPr/>
          <p:nvPr/>
        </p:nvSpPr>
        <p:spPr>
          <a:xfrm>
            <a:off x="3312300" y="3034531"/>
            <a:ext cx="2519372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Diversity Benefit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28"/>
          <p:cNvSpPr/>
          <p:nvPr/>
        </p:nvSpPr>
        <p:spPr>
          <a:xfrm>
            <a:off x="3312300" y="3213125"/>
            <a:ext cx="2519372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Balanced angle distribution prevents bias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28"/>
          <p:cNvSpPr/>
          <p:nvPr/>
        </p:nvSpPr>
        <p:spPr>
          <a:xfrm>
            <a:off x="3312300" y="3334569"/>
            <a:ext cx="2519372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Multiple variations per angle improve robustness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28"/>
          <p:cNvSpPr/>
          <p:nvPr/>
        </p:nvSpPr>
        <p:spPr>
          <a:xfrm>
            <a:off x="3312300" y="3456012"/>
            <a:ext cx="2519372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Diverse conditions enhance generalization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28"/>
          <p:cNvSpPr/>
          <p:nvPr/>
        </p:nvSpPr>
        <p:spPr>
          <a:xfrm>
            <a:off x="3312300" y="3213125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28"/>
          <p:cNvSpPr/>
          <p:nvPr/>
        </p:nvSpPr>
        <p:spPr>
          <a:xfrm>
            <a:off x="3312300" y="3334569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28"/>
          <p:cNvSpPr/>
          <p:nvPr/>
        </p:nvSpPr>
        <p:spPr>
          <a:xfrm>
            <a:off x="3312300" y="3456012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28"/>
          <p:cNvSpPr/>
          <p:nvPr/>
        </p:nvSpPr>
        <p:spPr>
          <a:xfrm>
            <a:off x="6024553" y="914400"/>
            <a:ext cx="2690794" cy="1713021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28"/>
          <p:cNvSpPr/>
          <p:nvPr/>
        </p:nvSpPr>
        <p:spPr>
          <a:xfrm>
            <a:off x="6024553" y="914400"/>
            <a:ext cx="2690794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28"/>
          <p:cNvSpPr/>
          <p:nvPr/>
        </p:nvSpPr>
        <p:spPr>
          <a:xfrm>
            <a:off x="6110278" y="1000125"/>
            <a:ext cx="2519344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Ablation Study Results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8"/>
          <p:cNvSpPr/>
          <p:nvPr/>
        </p:nvSpPr>
        <p:spPr>
          <a:xfrm>
            <a:off x="6110278" y="1178719"/>
            <a:ext cx="2519344" cy="390032"/>
          </a:xfrm>
          <a:prstGeom prst="rect">
            <a:avLst/>
          </a:prstGeom>
          <a:solidFill>
            <a:srgbClr val="4CAF50">
              <a:alpha val="7843"/>
            </a:srgbClr>
          </a:solidFill>
          <a:ln cap="flat" cmpd="sng" w="9525">
            <a:solidFill>
              <a:srgbClr val="4CAF5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28"/>
          <p:cNvSpPr/>
          <p:nvPr/>
        </p:nvSpPr>
        <p:spPr>
          <a:xfrm>
            <a:off x="6181716" y="1250156"/>
            <a:ext cx="2376469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19"/>
              </a:lnSpc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4CAF50"/>
                </a:solidFill>
                <a:latin typeface="Calibri"/>
                <a:ea typeface="Calibri"/>
                <a:cs typeface="Calibri"/>
                <a:sym typeface="Calibri"/>
              </a:rPr>
              <a:t>Baseline (real only):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28"/>
          <p:cNvSpPr/>
          <p:nvPr/>
        </p:nvSpPr>
        <p:spPr>
          <a:xfrm>
            <a:off x="6181716" y="1361582"/>
            <a:ext cx="237646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73.5% IoU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8"/>
          <p:cNvSpPr/>
          <p:nvPr/>
        </p:nvSpPr>
        <p:spPr>
          <a:xfrm>
            <a:off x="6110278" y="1611613"/>
            <a:ext cx="2519344" cy="390032"/>
          </a:xfrm>
          <a:prstGeom prst="rect">
            <a:avLst/>
          </a:prstGeom>
          <a:solidFill>
            <a:srgbClr val="4CAF50">
              <a:alpha val="7843"/>
            </a:srgbClr>
          </a:solidFill>
          <a:ln cap="flat" cmpd="sng" w="9525">
            <a:solidFill>
              <a:srgbClr val="4CAF5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28"/>
          <p:cNvSpPr/>
          <p:nvPr/>
        </p:nvSpPr>
        <p:spPr>
          <a:xfrm>
            <a:off x="6181716" y="1361582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28"/>
          <p:cNvSpPr/>
          <p:nvPr/>
        </p:nvSpPr>
        <p:spPr>
          <a:xfrm>
            <a:off x="6181716" y="1683051"/>
            <a:ext cx="2376469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19"/>
              </a:lnSpc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4CAF50"/>
                </a:solidFill>
                <a:latin typeface="Calibri"/>
                <a:ea typeface="Calibri"/>
                <a:cs typeface="Calibri"/>
                <a:sym typeface="Calibri"/>
              </a:rPr>
              <a:t>+ Synthetic data: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8"/>
          <p:cNvSpPr/>
          <p:nvPr/>
        </p:nvSpPr>
        <p:spPr>
          <a:xfrm>
            <a:off x="6181716" y="1794477"/>
            <a:ext cx="237646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87.3% IoU (+13.8%)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8"/>
          <p:cNvSpPr/>
          <p:nvPr/>
        </p:nvSpPr>
        <p:spPr>
          <a:xfrm>
            <a:off x="6110278" y="2044508"/>
            <a:ext cx="2519344" cy="390032"/>
          </a:xfrm>
          <a:prstGeom prst="rect">
            <a:avLst/>
          </a:prstGeom>
          <a:solidFill>
            <a:srgbClr val="4CAF50">
              <a:alpha val="7843"/>
            </a:srgbClr>
          </a:solidFill>
          <a:ln cap="flat" cmpd="sng" w="9525">
            <a:solidFill>
              <a:srgbClr val="4CAF5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28"/>
          <p:cNvSpPr/>
          <p:nvPr/>
        </p:nvSpPr>
        <p:spPr>
          <a:xfrm>
            <a:off x="6181716" y="1794477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8"/>
          <p:cNvSpPr/>
          <p:nvPr/>
        </p:nvSpPr>
        <p:spPr>
          <a:xfrm>
            <a:off x="6181716" y="2115945"/>
            <a:ext cx="2376469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19"/>
              </a:lnSpc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4CAF50"/>
                </a:solidFill>
                <a:latin typeface="Calibri"/>
                <a:ea typeface="Calibri"/>
                <a:cs typeface="Calibri"/>
                <a:sym typeface="Calibri"/>
              </a:rPr>
              <a:t>+ All components: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8"/>
          <p:cNvSpPr/>
          <p:nvPr/>
        </p:nvSpPr>
        <p:spPr>
          <a:xfrm>
            <a:off x="6181716" y="2227371"/>
            <a:ext cx="237646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92.3% IoU (+18.8%)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8"/>
          <p:cNvSpPr/>
          <p:nvPr/>
        </p:nvSpPr>
        <p:spPr>
          <a:xfrm>
            <a:off x="6024553" y="2620277"/>
            <a:ext cx="2690794" cy="2160203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28"/>
          <p:cNvSpPr/>
          <p:nvPr/>
        </p:nvSpPr>
        <p:spPr>
          <a:xfrm>
            <a:off x="6024553" y="2620277"/>
            <a:ext cx="2690794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28"/>
          <p:cNvSpPr/>
          <p:nvPr/>
        </p:nvSpPr>
        <p:spPr>
          <a:xfrm>
            <a:off x="6181716" y="2227371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28"/>
          <p:cNvSpPr/>
          <p:nvPr/>
        </p:nvSpPr>
        <p:spPr>
          <a:xfrm>
            <a:off x="6110278" y="2706002"/>
            <a:ext cx="2519344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Contribution Analysis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28"/>
          <p:cNvSpPr/>
          <p:nvPr/>
        </p:nvSpPr>
        <p:spPr>
          <a:xfrm>
            <a:off x="6110278" y="2884596"/>
            <a:ext cx="2519344" cy="390032"/>
          </a:xfrm>
          <a:prstGeom prst="rect">
            <a:avLst/>
          </a:prstGeom>
          <a:solidFill>
            <a:srgbClr val="4CAF50">
              <a:alpha val="7843"/>
            </a:srgbClr>
          </a:solidFill>
          <a:ln cap="flat" cmpd="sng" w="9525">
            <a:solidFill>
              <a:srgbClr val="4CAF5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28"/>
          <p:cNvSpPr/>
          <p:nvPr/>
        </p:nvSpPr>
        <p:spPr>
          <a:xfrm>
            <a:off x="6181716" y="2956034"/>
            <a:ext cx="2376469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19"/>
              </a:lnSpc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4CAF50"/>
                </a:solidFill>
                <a:latin typeface="Calibri"/>
                <a:ea typeface="Calibri"/>
                <a:cs typeface="Calibri"/>
                <a:sym typeface="Calibri"/>
              </a:rPr>
              <a:t>Synthetic data: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8"/>
          <p:cNvSpPr/>
          <p:nvPr/>
        </p:nvSpPr>
        <p:spPr>
          <a:xfrm>
            <a:off x="6181716" y="3067459"/>
            <a:ext cx="237646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73.4% of improvement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8"/>
          <p:cNvSpPr/>
          <p:nvPr/>
        </p:nvSpPr>
        <p:spPr>
          <a:xfrm>
            <a:off x="6110278" y="3317491"/>
            <a:ext cx="2519344" cy="390032"/>
          </a:xfrm>
          <a:prstGeom prst="rect">
            <a:avLst/>
          </a:prstGeom>
          <a:solidFill>
            <a:srgbClr val="4CAF50">
              <a:alpha val="7843"/>
            </a:srgbClr>
          </a:solidFill>
          <a:ln cap="flat" cmpd="sng" w="9525">
            <a:solidFill>
              <a:srgbClr val="4CAF5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28"/>
          <p:cNvSpPr/>
          <p:nvPr/>
        </p:nvSpPr>
        <p:spPr>
          <a:xfrm>
            <a:off x="6181716" y="3067459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8"/>
          <p:cNvSpPr/>
          <p:nvPr/>
        </p:nvSpPr>
        <p:spPr>
          <a:xfrm>
            <a:off x="6181716" y="3388928"/>
            <a:ext cx="2376469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19"/>
              </a:lnSpc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4CAF50"/>
                </a:solidFill>
                <a:latin typeface="Calibri"/>
                <a:ea typeface="Calibri"/>
                <a:cs typeface="Calibri"/>
                <a:sym typeface="Calibri"/>
              </a:rPr>
              <a:t>Architecture: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8"/>
          <p:cNvSpPr/>
          <p:nvPr/>
        </p:nvSpPr>
        <p:spPr>
          <a:xfrm>
            <a:off x="6181716" y="3500354"/>
            <a:ext cx="237646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12.2% of improvement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8"/>
          <p:cNvSpPr/>
          <p:nvPr/>
        </p:nvSpPr>
        <p:spPr>
          <a:xfrm>
            <a:off x="6110278" y="3750385"/>
            <a:ext cx="2519344" cy="390032"/>
          </a:xfrm>
          <a:prstGeom prst="rect">
            <a:avLst/>
          </a:prstGeom>
          <a:solidFill>
            <a:srgbClr val="4CAF50">
              <a:alpha val="7843"/>
            </a:srgbClr>
          </a:solidFill>
          <a:ln cap="flat" cmpd="sng" w="9525">
            <a:solidFill>
              <a:srgbClr val="4CAF5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28"/>
          <p:cNvSpPr/>
          <p:nvPr/>
        </p:nvSpPr>
        <p:spPr>
          <a:xfrm>
            <a:off x="6181716" y="3500354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28"/>
          <p:cNvSpPr/>
          <p:nvPr/>
        </p:nvSpPr>
        <p:spPr>
          <a:xfrm>
            <a:off x="6181716" y="3821823"/>
            <a:ext cx="2376469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19"/>
              </a:lnSpc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4CAF50"/>
                </a:solidFill>
                <a:latin typeface="Calibri"/>
                <a:ea typeface="Calibri"/>
                <a:cs typeface="Calibri"/>
                <a:sym typeface="Calibri"/>
              </a:rPr>
              <a:t>Loss function: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28"/>
          <p:cNvSpPr/>
          <p:nvPr/>
        </p:nvSpPr>
        <p:spPr>
          <a:xfrm>
            <a:off x="6181716" y="3933248"/>
            <a:ext cx="237646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8.5% of improvement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28"/>
          <p:cNvSpPr/>
          <p:nvPr/>
        </p:nvSpPr>
        <p:spPr>
          <a:xfrm>
            <a:off x="6110278" y="4183280"/>
            <a:ext cx="2519344" cy="390032"/>
          </a:xfrm>
          <a:prstGeom prst="rect">
            <a:avLst/>
          </a:prstGeom>
          <a:solidFill>
            <a:srgbClr val="4CAF50">
              <a:alpha val="7843"/>
            </a:srgbClr>
          </a:solidFill>
          <a:ln cap="flat" cmpd="sng" w="9525">
            <a:solidFill>
              <a:srgbClr val="4CAF50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28"/>
          <p:cNvSpPr/>
          <p:nvPr/>
        </p:nvSpPr>
        <p:spPr>
          <a:xfrm>
            <a:off x="6181716" y="3933248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28"/>
          <p:cNvSpPr/>
          <p:nvPr/>
        </p:nvSpPr>
        <p:spPr>
          <a:xfrm>
            <a:off x="6181716" y="4254717"/>
            <a:ext cx="2376469" cy="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19"/>
              </a:lnSpc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435"/>
              <a:buFont typeface="Calibri"/>
              <a:buNone/>
            </a:pPr>
            <a:r>
              <a:rPr b="1" i="0" lang="en-US" sz="435" u="none" cap="none" strike="noStrike">
                <a:solidFill>
                  <a:srgbClr val="4CAF50"/>
                </a:solidFill>
                <a:latin typeface="Calibri"/>
                <a:ea typeface="Calibri"/>
                <a:cs typeface="Calibri"/>
                <a:sym typeface="Calibri"/>
              </a:rPr>
              <a:t>Other:</a:t>
            </a:r>
            <a:endParaRPr b="0" i="0" sz="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28"/>
          <p:cNvSpPr/>
          <p:nvPr/>
        </p:nvSpPr>
        <p:spPr>
          <a:xfrm>
            <a:off x="6181716" y="4366143"/>
            <a:ext cx="237646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5.9% of improvement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28"/>
          <p:cNvSpPr/>
          <p:nvPr/>
        </p:nvSpPr>
        <p:spPr>
          <a:xfrm>
            <a:off x="428625" y="4759049"/>
            <a:ext cx="8286750" cy="507206"/>
          </a:xfrm>
          <a:prstGeom prst="rect">
            <a:avLst/>
          </a:prstGeom>
          <a:solidFill>
            <a:srgbClr val="FFC107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28"/>
          <p:cNvSpPr/>
          <p:nvPr/>
        </p:nvSpPr>
        <p:spPr>
          <a:xfrm>
            <a:off x="428625" y="4759049"/>
            <a:ext cx="21431" cy="50720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28"/>
          <p:cNvSpPr/>
          <p:nvPr/>
        </p:nvSpPr>
        <p:spPr>
          <a:xfrm>
            <a:off x="6181716" y="4366143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28"/>
          <p:cNvSpPr/>
          <p:nvPr/>
        </p:nvSpPr>
        <p:spPr>
          <a:xfrm>
            <a:off x="514350" y="4844774"/>
            <a:ext cx="8115300" cy="10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C107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C107"/>
                </a:solidFill>
                <a:latin typeface="Calibri"/>
                <a:ea typeface="Calibri"/>
                <a:cs typeface="Calibri"/>
                <a:sym typeface="Calibri"/>
              </a:rPr>
              <a:t>Key Insight: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28"/>
          <p:cNvSpPr/>
          <p:nvPr/>
        </p:nvSpPr>
        <p:spPr>
          <a:xfrm>
            <a:off x="514350" y="4966218"/>
            <a:ext cx="811530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2100" spcFirstLastPara="1" rIns="0" wrap="square" tIns="0">
            <a:spAutoFit/>
          </a:bodyPr>
          <a:lstStyle/>
          <a:p>
            <a:pPr indent="0" lvl="0" marL="0" marR="0" rtl="0" algn="l">
              <a:lnSpc>
                <a:spcPct val="135658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16"/>
              <a:buFont typeface="Calibri"/>
              <a:buNone/>
            </a:pPr>
            <a:r>
              <a:rPr b="0" i="0" lang="en-US" sz="516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Synthetic data augmentation is theoretically justified by domain adaptation and generalization theory, and empirically validated by ablation studies showing 73.4% of total improvement. Training diversity is the dominant factor in achieving robust off-axis iris recognition.</a:t>
            </a:r>
            <a:endParaRPr b="0" i="0" sz="5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28"/>
          <p:cNvSpPr/>
          <p:nvPr/>
        </p:nvSpPr>
        <p:spPr>
          <a:xfrm>
            <a:off x="514350" y="4966218"/>
            <a:ext cx="35719" cy="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32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20" name="Google Shape;20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937"/>
            <a:ext cx="9144002" cy="6397677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29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Current Limitations and Technical Improvements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9"/>
          <p:cNvSpPr/>
          <p:nvPr/>
        </p:nvSpPr>
        <p:spPr>
          <a:xfrm>
            <a:off x="428625" y="914400"/>
            <a:ext cx="3861002" cy="1096873"/>
          </a:xfrm>
          <a:prstGeom prst="rect">
            <a:avLst/>
          </a:prstGeom>
          <a:solidFill>
            <a:srgbClr val="FF6B6B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29"/>
          <p:cNvSpPr/>
          <p:nvPr/>
        </p:nvSpPr>
        <p:spPr>
          <a:xfrm>
            <a:off x="428625" y="914400"/>
            <a:ext cx="3861002" cy="21431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29"/>
          <p:cNvSpPr/>
          <p:nvPr/>
        </p:nvSpPr>
        <p:spPr>
          <a:xfrm>
            <a:off x="514350" y="1000125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Limitation 1: Extreme Off-Axis Angles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9"/>
          <p:cNvSpPr/>
          <p:nvPr/>
        </p:nvSpPr>
        <p:spPr>
          <a:xfrm>
            <a:off x="514350" y="1189434"/>
            <a:ext cx="3689552" cy="671819"/>
          </a:xfrm>
          <a:prstGeom prst="rect">
            <a:avLst/>
          </a:prstGeom>
          <a:solidFill>
            <a:srgbClr val="FF6B6B">
              <a:alpha val="4705"/>
            </a:srgbClr>
          </a:solidFill>
          <a:ln cap="flat" cmpd="sng" w="9525">
            <a:solidFill>
              <a:srgbClr val="FF6B6B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29"/>
          <p:cNvSpPr/>
          <p:nvPr/>
        </p:nvSpPr>
        <p:spPr>
          <a:xfrm>
            <a:off x="571500" y="1246584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Issue: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9"/>
          <p:cNvSpPr/>
          <p:nvPr/>
        </p:nvSpPr>
        <p:spPr>
          <a:xfrm>
            <a:off x="571500" y="1364456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degrades beyond ±45° viewing angle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29"/>
          <p:cNvSpPr/>
          <p:nvPr/>
        </p:nvSpPr>
        <p:spPr>
          <a:xfrm>
            <a:off x="571500" y="1506243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Iris projection becomes highly distorted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29"/>
          <p:cNvSpPr/>
          <p:nvPr/>
        </p:nvSpPr>
        <p:spPr>
          <a:xfrm>
            <a:off x="571500" y="1648030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Training data limited to ±45° range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29"/>
          <p:cNvSpPr/>
          <p:nvPr/>
        </p:nvSpPr>
        <p:spPr>
          <a:xfrm>
            <a:off x="428625" y="2032704"/>
            <a:ext cx="3861002" cy="1096873"/>
          </a:xfrm>
          <a:prstGeom prst="rect">
            <a:avLst/>
          </a:prstGeom>
          <a:solidFill>
            <a:srgbClr val="FF6B6B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29"/>
          <p:cNvSpPr/>
          <p:nvPr/>
        </p:nvSpPr>
        <p:spPr>
          <a:xfrm>
            <a:off x="428625" y="2032704"/>
            <a:ext cx="3861002" cy="21431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29"/>
          <p:cNvSpPr/>
          <p:nvPr/>
        </p:nvSpPr>
        <p:spPr>
          <a:xfrm>
            <a:off x="571500" y="136445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9"/>
          <p:cNvSpPr/>
          <p:nvPr/>
        </p:nvSpPr>
        <p:spPr>
          <a:xfrm>
            <a:off x="571500" y="150624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9"/>
          <p:cNvSpPr/>
          <p:nvPr/>
        </p:nvSpPr>
        <p:spPr>
          <a:xfrm>
            <a:off x="571500" y="164803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9"/>
          <p:cNvSpPr/>
          <p:nvPr/>
        </p:nvSpPr>
        <p:spPr>
          <a:xfrm>
            <a:off x="514350" y="2118429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Limitation 2: Severe Occlusion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9"/>
          <p:cNvSpPr/>
          <p:nvPr/>
        </p:nvSpPr>
        <p:spPr>
          <a:xfrm>
            <a:off x="514350" y="2307738"/>
            <a:ext cx="3689552" cy="671819"/>
          </a:xfrm>
          <a:prstGeom prst="rect">
            <a:avLst/>
          </a:prstGeom>
          <a:solidFill>
            <a:srgbClr val="FF6B6B">
              <a:alpha val="4705"/>
            </a:srgbClr>
          </a:solidFill>
          <a:ln cap="flat" cmpd="sng" w="9525">
            <a:solidFill>
              <a:srgbClr val="FF6B6B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29"/>
          <p:cNvSpPr/>
          <p:nvPr/>
        </p:nvSpPr>
        <p:spPr>
          <a:xfrm>
            <a:off x="571500" y="2364888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Issue: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9"/>
          <p:cNvSpPr/>
          <p:nvPr/>
        </p:nvSpPr>
        <p:spPr>
          <a:xfrm>
            <a:off x="571500" y="2482760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drops with &gt;40% occlusion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29"/>
          <p:cNvSpPr/>
          <p:nvPr/>
        </p:nvSpPr>
        <p:spPr>
          <a:xfrm>
            <a:off x="571500" y="2624547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Limited training data with extreme occlusion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p29"/>
          <p:cNvSpPr/>
          <p:nvPr/>
        </p:nvSpPr>
        <p:spPr>
          <a:xfrm>
            <a:off x="571500" y="2766333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Eyelash/eyelid patterns vary significantly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p29"/>
          <p:cNvSpPr/>
          <p:nvPr/>
        </p:nvSpPr>
        <p:spPr>
          <a:xfrm>
            <a:off x="428625" y="3151008"/>
            <a:ext cx="3861002" cy="1096873"/>
          </a:xfrm>
          <a:prstGeom prst="rect">
            <a:avLst/>
          </a:prstGeom>
          <a:solidFill>
            <a:srgbClr val="FF6B6B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29"/>
          <p:cNvSpPr/>
          <p:nvPr/>
        </p:nvSpPr>
        <p:spPr>
          <a:xfrm>
            <a:off x="428625" y="3151008"/>
            <a:ext cx="3861002" cy="21431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29"/>
          <p:cNvSpPr/>
          <p:nvPr/>
        </p:nvSpPr>
        <p:spPr>
          <a:xfrm>
            <a:off x="571500" y="248276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p29"/>
          <p:cNvSpPr/>
          <p:nvPr/>
        </p:nvSpPr>
        <p:spPr>
          <a:xfrm>
            <a:off x="571500" y="262454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p29"/>
          <p:cNvSpPr/>
          <p:nvPr/>
        </p:nvSpPr>
        <p:spPr>
          <a:xfrm>
            <a:off x="571500" y="276633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6" name="Google Shape;2046;p29"/>
          <p:cNvSpPr/>
          <p:nvPr/>
        </p:nvSpPr>
        <p:spPr>
          <a:xfrm>
            <a:off x="514350" y="3236733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Limitation 3: Image Quality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p29"/>
          <p:cNvSpPr/>
          <p:nvPr/>
        </p:nvSpPr>
        <p:spPr>
          <a:xfrm>
            <a:off x="514350" y="3426042"/>
            <a:ext cx="3689552" cy="671819"/>
          </a:xfrm>
          <a:prstGeom prst="rect">
            <a:avLst/>
          </a:prstGeom>
          <a:solidFill>
            <a:srgbClr val="FF6B6B">
              <a:alpha val="4705"/>
            </a:srgbClr>
          </a:solidFill>
          <a:ln cap="flat" cmpd="sng" w="9525">
            <a:solidFill>
              <a:srgbClr val="FF6B6B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29"/>
          <p:cNvSpPr/>
          <p:nvPr/>
        </p:nvSpPr>
        <p:spPr>
          <a:xfrm>
            <a:off x="571500" y="3483192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Issue: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p29"/>
          <p:cNvSpPr/>
          <p:nvPr/>
        </p:nvSpPr>
        <p:spPr>
          <a:xfrm>
            <a:off x="571500" y="3601064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Requires reasonably good image quality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0" name="Google Shape;2050;p29"/>
          <p:cNvSpPr/>
          <p:nvPr/>
        </p:nvSpPr>
        <p:spPr>
          <a:xfrm>
            <a:off x="571500" y="3742851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Sensitive to extreme blur and noise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29"/>
          <p:cNvSpPr/>
          <p:nvPr/>
        </p:nvSpPr>
        <p:spPr>
          <a:xfrm>
            <a:off x="571500" y="3884637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May fail with very low resolution images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29"/>
          <p:cNvSpPr/>
          <p:nvPr/>
        </p:nvSpPr>
        <p:spPr>
          <a:xfrm>
            <a:off x="428625" y="4269311"/>
            <a:ext cx="3861002" cy="1096873"/>
          </a:xfrm>
          <a:prstGeom prst="rect">
            <a:avLst/>
          </a:prstGeom>
          <a:solidFill>
            <a:srgbClr val="FF6B6B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29"/>
          <p:cNvSpPr/>
          <p:nvPr/>
        </p:nvSpPr>
        <p:spPr>
          <a:xfrm>
            <a:off x="428625" y="4269311"/>
            <a:ext cx="3861002" cy="21431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29"/>
          <p:cNvSpPr/>
          <p:nvPr/>
        </p:nvSpPr>
        <p:spPr>
          <a:xfrm>
            <a:off x="571500" y="360106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p29"/>
          <p:cNvSpPr/>
          <p:nvPr/>
        </p:nvSpPr>
        <p:spPr>
          <a:xfrm>
            <a:off x="571500" y="374285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6" name="Google Shape;2056;p29"/>
          <p:cNvSpPr/>
          <p:nvPr/>
        </p:nvSpPr>
        <p:spPr>
          <a:xfrm>
            <a:off x="571500" y="388463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p29"/>
          <p:cNvSpPr/>
          <p:nvPr/>
        </p:nvSpPr>
        <p:spPr>
          <a:xfrm>
            <a:off x="514350" y="4355036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Limitation 4: Computational Cost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p29"/>
          <p:cNvSpPr/>
          <p:nvPr/>
        </p:nvSpPr>
        <p:spPr>
          <a:xfrm>
            <a:off x="514350" y="4544346"/>
            <a:ext cx="3689552" cy="671819"/>
          </a:xfrm>
          <a:prstGeom prst="rect">
            <a:avLst/>
          </a:prstGeom>
          <a:solidFill>
            <a:srgbClr val="FF6B6B">
              <a:alpha val="4705"/>
            </a:srgbClr>
          </a:solidFill>
          <a:ln cap="flat" cmpd="sng" w="9525">
            <a:solidFill>
              <a:srgbClr val="FF6B6B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29"/>
          <p:cNvSpPr/>
          <p:nvPr/>
        </p:nvSpPr>
        <p:spPr>
          <a:xfrm>
            <a:off x="571500" y="4601496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Issue: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29"/>
          <p:cNvSpPr/>
          <p:nvPr/>
        </p:nvSpPr>
        <p:spPr>
          <a:xfrm>
            <a:off x="571500" y="4719368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Slower than traditional methods (45ms vs 5ms)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29"/>
          <p:cNvSpPr/>
          <p:nvPr/>
        </p:nvSpPr>
        <p:spPr>
          <a:xfrm>
            <a:off x="571500" y="4861154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Requires GPU for real-time performance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29"/>
          <p:cNvSpPr/>
          <p:nvPr/>
        </p:nvSpPr>
        <p:spPr>
          <a:xfrm>
            <a:off x="571500" y="5002941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Mobile deployment needs optimization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p29"/>
          <p:cNvSpPr/>
          <p:nvPr/>
        </p:nvSpPr>
        <p:spPr>
          <a:xfrm>
            <a:off x="571500" y="471936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9"/>
          <p:cNvSpPr/>
          <p:nvPr/>
        </p:nvSpPr>
        <p:spPr>
          <a:xfrm>
            <a:off x="571500" y="486115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9"/>
          <p:cNvSpPr/>
          <p:nvPr/>
        </p:nvSpPr>
        <p:spPr>
          <a:xfrm>
            <a:off x="571500" y="500294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FF6B6B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29"/>
          <p:cNvSpPr/>
          <p:nvPr/>
        </p:nvSpPr>
        <p:spPr>
          <a:xfrm>
            <a:off x="4468220" y="914400"/>
            <a:ext cx="4247155" cy="1238659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29"/>
          <p:cNvSpPr/>
          <p:nvPr/>
        </p:nvSpPr>
        <p:spPr>
          <a:xfrm>
            <a:off x="4468220" y="914400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29"/>
          <p:cNvSpPr/>
          <p:nvPr/>
        </p:nvSpPr>
        <p:spPr>
          <a:xfrm>
            <a:off x="4553945" y="1000125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Architecture Enhancements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9" name="Google Shape;2069;p29"/>
          <p:cNvSpPr/>
          <p:nvPr/>
        </p:nvSpPr>
        <p:spPr>
          <a:xfrm>
            <a:off x="4553945" y="1189434"/>
            <a:ext cx="4075705" cy="813606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29"/>
          <p:cNvSpPr/>
          <p:nvPr/>
        </p:nvSpPr>
        <p:spPr>
          <a:xfrm>
            <a:off x="4611095" y="1246584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Proposed Solutions: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9"/>
          <p:cNvSpPr/>
          <p:nvPr/>
        </p:nvSpPr>
        <p:spPr>
          <a:xfrm>
            <a:off x="4611095" y="1364456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Implement attention mechanisms for feature refinement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9"/>
          <p:cNvSpPr/>
          <p:nvPr/>
        </p:nvSpPr>
        <p:spPr>
          <a:xfrm>
            <a:off x="4611095" y="1506243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Explore transformer-based architectures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29"/>
          <p:cNvSpPr/>
          <p:nvPr/>
        </p:nvSpPr>
        <p:spPr>
          <a:xfrm>
            <a:off x="4611095" y="1648030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Multi-scale feature fusion strategies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9"/>
          <p:cNvSpPr/>
          <p:nvPr/>
        </p:nvSpPr>
        <p:spPr>
          <a:xfrm>
            <a:off x="4611095" y="1789816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Expected improvement: +2-3% IoU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29"/>
          <p:cNvSpPr/>
          <p:nvPr/>
        </p:nvSpPr>
        <p:spPr>
          <a:xfrm>
            <a:off x="4468220" y="2174491"/>
            <a:ext cx="4247155" cy="1238659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29"/>
          <p:cNvSpPr/>
          <p:nvPr/>
        </p:nvSpPr>
        <p:spPr>
          <a:xfrm>
            <a:off x="4468220" y="2174491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29"/>
          <p:cNvSpPr/>
          <p:nvPr/>
        </p:nvSpPr>
        <p:spPr>
          <a:xfrm>
            <a:off x="4611095" y="136445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9"/>
          <p:cNvSpPr/>
          <p:nvPr/>
        </p:nvSpPr>
        <p:spPr>
          <a:xfrm>
            <a:off x="4611095" y="150624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29"/>
          <p:cNvSpPr/>
          <p:nvPr/>
        </p:nvSpPr>
        <p:spPr>
          <a:xfrm>
            <a:off x="4611095" y="164803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9"/>
          <p:cNvSpPr/>
          <p:nvPr/>
        </p:nvSpPr>
        <p:spPr>
          <a:xfrm>
            <a:off x="4611095" y="178981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29"/>
          <p:cNvSpPr/>
          <p:nvPr/>
        </p:nvSpPr>
        <p:spPr>
          <a:xfrm>
            <a:off x="4553945" y="2260216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 Data Augmentation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9"/>
          <p:cNvSpPr/>
          <p:nvPr/>
        </p:nvSpPr>
        <p:spPr>
          <a:xfrm>
            <a:off x="4553945" y="2449525"/>
            <a:ext cx="4075705" cy="813606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29"/>
          <p:cNvSpPr/>
          <p:nvPr/>
        </p:nvSpPr>
        <p:spPr>
          <a:xfrm>
            <a:off x="4611095" y="2506675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Proposed Solutions: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29"/>
          <p:cNvSpPr/>
          <p:nvPr/>
        </p:nvSpPr>
        <p:spPr>
          <a:xfrm>
            <a:off x="4611095" y="2624547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Physics-based iris deformation models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29"/>
          <p:cNvSpPr/>
          <p:nvPr/>
        </p:nvSpPr>
        <p:spPr>
          <a:xfrm>
            <a:off x="4611095" y="2766333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Realistic lighting and reflection simulation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29"/>
          <p:cNvSpPr/>
          <p:nvPr/>
        </p:nvSpPr>
        <p:spPr>
          <a:xfrm>
            <a:off x="4611095" y="2908120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Extreme occlusion pattern generation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29"/>
          <p:cNvSpPr/>
          <p:nvPr/>
        </p:nvSpPr>
        <p:spPr>
          <a:xfrm>
            <a:off x="4611095" y="3049907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Expected improvement: +4-5% IoU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8" name="Google Shape;2088;p29"/>
          <p:cNvSpPr/>
          <p:nvPr/>
        </p:nvSpPr>
        <p:spPr>
          <a:xfrm>
            <a:off x="4468220" y="3434581"/>
            <a:ext cx="4247155" cy="1238659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29"/>
          <p:cNvSpPr/>
          <p:nvPr/>
        </p:nvSpPr>
        <p:spPr>
          <a:xfrm>
            <a:off x="4468220" y="3434581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29"/>
          <p:cNvSpPr/>
          <p:nvPr/>
        </p:nvSpPr>
        <p:spPr>
          <a:xfrm>
            <a:off x="4611095" y="262454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p29"/>
          <p:cNvSpPr/>
          <p:nvPr/>
        </p:nvSpPr>
        <p:spPr>
          <a:xfrm>
            <a:off x="4611095" y="276633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p29"/>
          <p:cNvSpPr/>
          <p:nvPr/>
        </p:nvSpPr>
        <p:spPr>
          <a:xfrm>
            <a:off x="4611095" y="290812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3" name="Google Shape;2093;p29"/>
          <p:cNvSpPr/>
          <p:nvPr/>
        </p:nvSpPr>
        <p:spPr>
          <a:xfrm>
            <a:off x="4611095" y="304990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9"/>
          <p:cNvSpPr/>
          <p:nvPr/>
        </p:nvSpPr>
        <p:spPr>
          <a:xfrm>
            <a:off x="4553945" y="3520306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Methodology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9"/>
          <p:cNvSpPr/>
          <p:nvPr/>
        </p:nvSpPr>
        <p:spPr>
          <a:xfrm>
            <a:off x="4553945" y="3709615"/>
            <a:ext cx="4075705" cy="813606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29"/>
          <p:cNvSpPr/>
          <p:nvPr/>
        </p:nvSpPr>
        <p:spPr>
          <a:xfrm>
            <a:off x="4611095" y="3766765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Proposed Solutions: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9"/>
          <p:cNvSpPr/>
          <p:nvPr/>
        </p:nvSpPr>
        <p:spPr>
          <a:xfrm>
            <a:off x="4611095" y="3884637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Curriculum learning strategies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29"/>
          <p:cNvSpPr/>
          <p:nvPr/>
        </p:nvSpPr>
        <p:spPr>
          <a:xfrm>
            <a:off x="4611095" y="4026424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Meta-learning for rapid adaptation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9"/>
          <p:cNvSpPr/>
          <p:nvPr/>
        </p:nvSpPr>
        <p:spPr>
          <a:xfrm>
            <a:off x="4611095" y="4168211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Adversarial training for robustness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0" name="Google Shape;2100;p29"/>
          <p:cNvSpPr/>
          <p:nvPr/>
        </p:nvSpPr>
        <p:spPr>
          <a:xfrm>
            <a:off x="4611095" y="4309997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Expected improvement: +1-2% IoU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1" name="Google Shape;2101;p29"/>
          <p:cNvSpPr/>
          <p:nvPr/>
        </p:nvSpPr>
        <p:spPr>
          <a:xfrm>
            <a:off x="4468220" y="4592314"/>
            <a:ext cx="4247100" cy="123870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29"/>
          <p:cNvSpPr/>
          <p:nvPr/>
        </p:nvSpPr>
        <p:spPr>
          <a:xfrm>
            <a:off x="4468220" y="4694672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29"/>
          <p:cNvSpPr/>
          <p:nvPr/>
        </p:nvSpPr>
        <p:spPr>
          <a:xfrm>
            <a:off x="4611095" y="388463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Google Shape;2104;p29"/>
          <p:cNvSpPr/>
          <p:nvPr/>
        </p:nvSpPr>
        <p:spPr>
          <a:xfrm>
            <a:off x="4611095" y="402642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5" name="Google Shape;2105;p29"/>
          <p:cNvSpPr/>
          <p:nvPr/>
        </p:nvSpPr>
        <p:spPr>
          <a:xfrm>
            <a:off x="4611095" y="416821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p29"/>
          <p:cNvSpPr/>
          <p:nvPr/>
        </p:nvSpPr>
        <p:spPr>
          <a:xfrm>
            <a:off x="4611095" y="430999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p29"/>
          <p:cNvSpPr/>
          <p:nvPr/>
        </p:nvSpPr>
        <p:spPr>
          <a:xfrm>
            <a:off x="4553945" y="4780397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 Compression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29"/>
          <p:cNvSpPr/>
          <p:nvPr/>
        </p:nvSpPr>
        <p:spPr>
          <a:xfrm>
            <a:off x="4553945" y="4969706"/>
            <a:ext cx="4075705" cy="813606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29"/>
          <p:cNvSpPr/>
          <p:nvPr/>
        </p:nvSpPr>
        <p:spPr>
          <a:xfrm>
            <a:off x="4611095" y="5026856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Proposed Solutions: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p29"/>
          <p:cNvSpPr/>
          <p:nvPr/>
        </p:nvSpPr>
        <p:spPr>
          <a:xfrm>
            <a:off x="4611095" y="5144728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Knowledge distillation techniques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p29"/>
          <p:cNvSpPr/>
          <p:nvPr/>
        </p:nvSpPr>
        <p:spPr>
          <a:xfrm>
            <a:off x="4611095" y="5286515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Neural architecture search (NAS)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p29"/>
          <p:cNvSpPr/>
          <p:nvPr/>
        </p:nvSpPr>
        <p:spPr>
          <a:xfrm>
            <a:off x="4611095" y="5428301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Quantization-aware training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Google Shape;2113;p29"/>
          <p:cNvSpPr/>
          <p:nvPr/>
        </p:nvSpPr>
        <p:spPr>
          <a:xfrm>
            <a:off x="4611095" y="5570088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Expected speedup: 2-3× faster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4" name="Google Shape;2114;p29"/>
          <p:cNvSpPr/>
          <p:nvPr/>
        </p:nvSpPr>
        <p:spPr>
          <a:xfrm>
            <a:off x="4611095" y="514472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5" name="Google Shape;2115;p29"/>
          <p:cNvSpPr/>
          <p:nvPr/>
        </p:nvSpPr>
        <p:spPr>
          <a:xfrm>
            <a:off x="4611095" y="528651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6" name="Google Shape;2116;p29"/>
          <p:cNvSpPr/>
          <p:nvPr/>
        </p:nvSpPr>
        <p:spPr>
          <a:xfrm>
            <a:off x="4611095" y="542830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7" name="Google Shape;2117;p29"/>
          <p:cNvSpPr/>
          <p:nvPr/>
        </p:nvSpPr>
        <p:spPr>
          <a:xfrm>
            <a:off x="4611095" y="557008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428625" y="428625"/>
            <a:ext cx="8286750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2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26"/>
              <a:buFont typeface="Calibri"/>
              <a:buNone/>
            </a:pPr>
            <a:r>
              <a:rPr b="1" i="0" lang="en-US" sz="222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Survey Paper Overview</a:t>
            </a:r>
            <a:endParaRPr b="0" i="0" sz="22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428625" y="1185863"/>
            <a:ext cx="3964781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Paper Title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428625" y="1360884"/>
            <a:ext cx="396478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Iris Recognition Development Techniques: A Comprehensive Review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28625" y="2046684"/>
            <a:ext cx="3964781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Authors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428625" y="2221706"/>
            <a:ext cx="3964781" cy="5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Jasem Rahman Malgheet</a:t>
            </a:r>
            <a:b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Noridayu Bt Manshor</a:t>
            </a:r>
            <a:b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Lilly Suriani Affendey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428625" y="3020327"/>
            <a:ext cx="3964781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Publication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428625" y="3195349"/>
            <a:ext cx="3964781" cy="5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Complexity Journal</a:t>
            </a:r>
            <a:b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Volume 2021, Article ID 6641247</a:t>
            </a:r>
            <a:b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Published: August 23, 2021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428625" y="3993970"/>
            <a:ext cx="3964781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Institution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428625" y="4168992"/>
            <a:ext cx="3964781" cy="365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Faculty of Computer Science and Information Technology</a:t>
            </a:r>
            <a:b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8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Universiti Putra Malaysia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4750594" y="1185863"/>
            <a:ext cx="3964781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Calibri"/>
              <a:buNone/>
            </a:pPr>
            <a:r>
              <a:rPr b="1" i="0" lang="en-US" sz="88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Research Goal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4750594" y="1628775"/>
            <a:ext cx="3964781" cy="832247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4750594" y="1628775"/>
            <a:ext cx="21431" cy="832247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4750594" y="1628775"/>
            <a:ext cx="3964781" cy="832247"/>
          </a:xfrm>
          <a:prstGeom prst="rect">
            <a:avLst/>
          </a:prstGeom>
          <a:noFill/>
          <a:ln>
            <a:noFill/>
          </a:ln>
        </p:spPr>
        <p:txBody>
          <a:bodyPr anchorCtr="0" anchor="t" bIns="170050" lIns="170050" spcFirstLastPara="1" rIns="170050" wrap="square" tIns="170050">
            <a:spAutoFit/>
          </a:bodyPr>
          <a:lstStyle/>
          <a:p>
            <a:pPr indent="0" lvl="0" marL="0" marR="0" rtl="0" algn="l">
              <a:lnSpc>
                <a:spcPct val="1794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80"/>
              <a:buFont typeface="Calibri"/>
              <a:buNone/>
            </a:pPr>
            <a:r>
              <a:rPr b="0" i="0" lang="en-US" sz="780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To provide a comprehensive review of techniques used in all phases of the Iris Recognition System (IRS) and compare traditional versus deep learning approaches for iris recognition.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4750594" y="2711053"/>
            <a:ext cx="3964781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Calibri"/>
              <a:buNone/>
            </a:pPr>
            <a:r>
              <a:rPr b="1" i="0" lang="en-US" sz="88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Contributions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4750594" y="3011091"/>
            <a:ext cx="114300" cy="1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4929188" y="3023592"/>
            <a:ext cx="3474011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94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80"/>
              <a:buFont typeface="Calibri"/>
              <a:buNone/>
            </a:pPr>
            <a:r>
              <a:rPr b="0" i="0" lang="en-US" sz="780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Structured breakdown of the 7-phase IRS pipeline from acquisition to classification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4750594" y="3461147"/>
            <a:ext cx="114300" cy="1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4929188" y="3473648"/>
            <a:ext cx="3647610" cy="14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94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80"/>
              <a:buFont typeface="Calibri"/>
              <a:buNone/>
            </a:pPr>
            <a:r>
              <a:rPr b="0" i="0" lang="en-US" sz="780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Detailed analysis of noise factors and their impact on each system phase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4750594" y="3739753"/>
            <a:ext cx="114300" cy="1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4929188" y="3752255"/>
            <a:ext cx="3209972" cy="14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94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80"/>
              <a:buFont typeface="Calibri"/>
              <a:buNone/>
            </a:pPr>
            <a:r>
              <a:rPr b="0" i="0" lang="en-US" sz="780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Critical comparison of traditional and deep learning approaches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4750594" y="4018359"/>
            <a:ext cx="114300" cy="1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4929188" y="4030861"/>
            <a:ext cx="3525552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94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80"/>
              <a:buFont typeface="Calibri"/>
              <a:buNone/>
            </a:pPr>
            <a:r>
              <a:rPr b="0" i="0" lang="en-US" sz="780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Identification of challenges in unconstrained environments and future research directions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23" name="Google Shape;21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0"/>
          <p:cNvSpPr/>
          <p:nvPr/>
        </p:nvSpPr>
        <p:spPr>
          <a:xfrm>
            <a:off x="428625" y="357188"/>
            <a:ext cx="8286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Applications and Future Research Directions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30"/>
          <p:cNvSpPr/>
          <p:nvPr/>
        </p:nvSpPr>
        <p:spPr>
          <a:xfrm>
            <a:off x="428625" y="914400"/>
            <a:ext cx="3861000" cy="1096800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30"/>
          <p:cNvSpPr/>
          <p:nvPr/>
        </p:nvSpPr>
        <p:spPr>
          <a:xfrm>
            <a:off x="428625" y="914400"/>
            <a:ext cx="3861002" cy="2143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30"/>
          <p:cNvSpPr/>
          <p:nvPr/>
        </p:nvSpPr>
        <p:spPr>
          <a:xfrm>
            <a:off x="514350" y="1000125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Wearable AR/VR Devices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30"/>
          <p:cNvSpPr/>
          <p:nvPr/>
        </p:nvSpPr>
        <p:spPr>
          <a:xfrm>
            <a:off x="514350" y="1189434"/>
            <a:ext cx="3689552" cy="671819"/>
          </a:xfrm>
          <a:prstGeom prst="rect">
            <a:avLst/>
          </a:prstGeom>
          <a:solidFill>
            <a:srgbClr val="7B68EE">
              <a:alpha val="1960"/>
            </a:srgbClr>
          </a:solidFill>
          <a:ln cap="flat" cmpd="sng" w="9525">
            <a:solidFill>
              <a:srgbClr val="7B68EE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30"/>
          <p:cNvSpPr/>
          <p:nvPr/>
        </p:nvSpPr>
        <p:spPr>
          <a:xfrm>
            <a:off x="571500" y="1246584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Use Cases: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0" name="Google Shape;2130;p30"/>
          <p:cNvSpPr/>
          <p:nvPr/>
        </p:nvSpPr>
        <p:spPr>
          <a:xfrm>
            <a:off x="571500" y="1364456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Real-time iris tracking in AR glasses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30"/>
          <p:cNvSpPr/>
          <p:nvPr/>
        </p:nvSpPr>
        <p:spPr>
          <a:xfrm>
            <a:off x="571500" y="1506243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Gaze estimation and attention tracking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30"/>
          <p:cNvSpPr/>
          <p:nvPr/>
        </p:nvSpPr>
        <p:spPr>
          <a:xfrm>
            <a:off x="571500" y="1648030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User authentication in VR environments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p30"/>
          <p:cNvSpPr/>
          <p:nvPr/>
        </p:nvSpPr>
        <p:spPr>
          <a:xfrm>
            <a:off x="428625" y="2032704"/>
            <a:ext cx="3861002" cy="1096873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30"/>
          <p:cNvSpPr/>
          <p:nvPr/>
        </p:nvSpPr>
        <p:spPr>
          <a:xfrm>
            <a:off x="428625" y="2032704"/>
            <a:ext cx="3861002" cy="2143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30"/>
          <p:cNvSpPr/>
          <p:nvPr/>
        </p:nvSpPr>
        <p:spPr>
          <a:xfrm>
            <a:off x="571500" y="136445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30"/>
          <p:cNvSpPr/>
          <p:nvPr/>
        </p:nvSpPr>
        <p:spPr>
          <a:xfrm>
            <a:off x="571500" y="150624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30"/>
          <p:cNvSpPr/>
          <p:nvPr/>
        </p:nvSpPr>
        <p:spPr>
          <a:xfrm>
            <a:off x="571500" y="164803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30"/>
          <p:cNvSpPr/>
          <p:nvPr/>
        </p:nvSpPr>
        <p:spPr>
          <a:xfrm>
            <a:off x="514350" y="2118429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Mobile Biometrics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30"/>
          <p:cNvSpPr/>
          <p:nvPr/>
        </p:nvSpPr>
        <p:spPr>
          <a:xfrm>
            <a:off x="514350" y="2307738"/>
            <a:ext cx="3689552" cy="671819"/>
          </a:xfrm>
          <a:prstGeom prst="rect">
            <a:avLst/>
          </a:prstGeom>
          <a:solidFill>
            <a:srgbClr val="7B68EE">
              <a:alpha val="1960"/>
            </a:srgbClr>
          </a:solidFill>
          <a:ln cap="flat" cmpd="sng" w="9525">
            <a:solidFill>
              <a:srgbClr val="7B68EE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30"/>
          <p:cNvSpPr/>
          <p:nvPr/>
        </p:nvSpPr>
        <p:spPr>
          <a:xfrm>
            <a:off x="571500" y="2364888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Use Cases: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30"/>
          <p:cNvSpPr/>
          <p:nvPr/>
        </p:nvSpPr>
        <p:spPr>
          <a:xfrm>
            <a:off x="571500" y="2482760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Smartphone-based iris recognition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30"/>
          <p:cNvSpPr/>
          <p:nvPr/>
        </p:nvSpPr>
        <p:spPr>
          <a:xfrm>
            <a:off x="571500" y="2624547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Mobile payment authentication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30"/>
          <p:cNvSpPr/>
          <p:nvPr/>
        </p:nvSpPr>
        <p:spPr>
          <a:xfrm>
            <a:off x="571500" y="2766333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Privacy-preserving mobile security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30"/>
          <p:cNvSpPr/>
          <p:nvPr/>
        </p:nvSpPr>
        <p:spPr>
          <a:xfrm>
            <a:off x="428625" y="3151008"/>
            <a:ext cx="3861002" cy="1096873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30"/>
          <p:cNvSpPr/>
          <p:nvPr/>
        </p:nvSpPr>
        <p:spPr>
          <a:xfrm>
            <a:off x="428625" y="3151008"/>
            <a:ext cx="3861002" cy="2143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30"/>
          <p:cNvSpPr/>
          <p:nvPr/>
        </p:nvSpPr>
        <p:spPr>
          <a:xfrm>
            <a:off x="571500" y="248276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p30"/>
          <p:cNvSpPr/>
          <p:nvPr/>
        </p:nvSpPr>
        <p:spPr>
          <a:xfrm>
            <a:off x="571500" y="262454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30"/>
          <p:cNvSpPr/>
          <p:nvPr/>
        </p:nvSpPr>
        <p:spPr>
          <a:xfrm>
            <a:off x="571500" y="276633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Google Shape;2149;p30"/>
          <p:cNvSpPr/>
          <p:nvPr/>
        </p:nvSpPr>
        <p:spPr>
          <a:xfrm>
            <a:off x="514350" y="3236733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Healthcare Applications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30"/>
          <p:cNvSpPr/>
          <p:nvPr/>
        </p:nvSpPr>
        <p:spPr>
          <a:xfrm>
            <a:off x="514350" y="3426042"/>
            <a:ext cx="3689552" cy="671819"/>
          </a:xfrm>
          <a:prstGeom prst="rect">
            <a:avLst/>
          </a:prstGeom>
          <a:solidFill>
            <a:srgbClr val="7B68EE">
              <a:alpha val="1960"/>
            </a:srgbClr>
          </a:solidFill>
          <a:ln cap="flat" cmpd="sng" w="9525">
            <a:solidFill>
              <a:srgbClr val="7B68EE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30"/>
          <p:cNvSpPr/>
          <p:nvPr/>
        </p:nvSpPr>
        <p:spPr>
          <a:xfrm>
            <a:off x="571500" y="3483192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Use Cases: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30"/>
          <p:cNvSpPr/>
          <p:nvPr/>
        </p:nvSpPr>
        <p:spPr>
          <a:xfrm>
            <a:off x="571500" y="3601064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Iris-based health monitoring systems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p30"/>
          <p:cNvSpPr/>
          <p:nvPr/>
        </p:nvSpPr>
        <p:spPr>
          <a:xfrm>
            <a:off x="571500" y="3742851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Disease detection from iris patterns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p30"/>
          <p:cNvSpPr/>
          <p:nvPr/>
        </p:nvSpPr>
        <p:spPr>
          <a:xfrm>
            <a:off x="571500" y="3884637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Patient identification in medical systems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p30"/>
          <p:cNvSpPr/>
          <p:nvPr/>
        </p:nvSpPr>
        <p:spPr>
          <a:xfrm>
            <a:off x="428625" y="4269311"/>
            <a:ext cx="3861002" cy="1096873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30"/>
          <p:cNvSpPr/>
          <p:nvPr/>
        </p:nvSpPr>
        <p:spPr>
          <a:xfrm>
            <a:off x="428625" y="4269311"/>
            <a:ext cx="3861002" cy="2143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30"/>
          <p:cNvSpPr/>
          <p:nvPr/>
        </p:nvSpPr>
        <p:spPr>
          <a:xfrm>
            <a:off x="571500" y="360106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Google Shape;2158;p30"/>
          <p:cNvSpPr/>
          <p:nvPr/>
        </p:nvSpPr>
        <p:spPr>
          <a:xfrm>
            <a:off x="571500" y="374285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p30"/>
          <p:cNvSpPr/>
          <p:nvPr/>
        </p:nvSpPr>
        <p:spPr>
          <a:xfrm>
            <a:off x="571500" y="388463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p30"/>
          <p:cNvSpPr/>
          <p:nvPr/>
        </p:nvSpPr>
        <p:spPr>
          <a:xfrm>
            <a:off x="514350" y="4355036"/>
            <a:ext cx="3689552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Security &amp; Access Control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30"/>
          <p:cNvSpPr/>
          <p:nvPr/>
        </p:nvSpPr>
        <p:spPr>
          <a:xfrm>
            <a:off x="514350" y="4544346"/>
            <a:ext cx="3689552" cy="671819"/>
          </a:xfrm>
          <a:prstGeom prst="rect">
            <a:avLst/>
          </a:prstGeom>
          <a:solidFill>
            <a:srgbClr val="7B68EE">
              <a:alpha val="1960"/>
            </a:srgbClr>
          </a:solidFill>
          <a:ln cap="flat" cmpd="sng" w="9525">
            <a:solidFill>
              <a:srgbClr val="7B68EE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30"/>
          <p:cNvSpPr/>
          <p:nvPr/>
        </p:nvSpPr>
        <p:spPr>
          <a:xfrm>
            <a:off x="571500" y="4601496"/>
            <a:ext cx="3575252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Use Cases: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30"/>
          <p:cNvSpPr/>
          <p:nvPr/>
        </p:nvSpPr>
        <p:spPr>
          <a:xfrm>
            <a:off x="571500" y="4719368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Border control and immigration systems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p30"/>
          <p:cNvSpPr/>
          <p:nvPr/>
        </p:nvSpPr>
        <p:spPr>
          <a:xfrm>
            <a:off x="571500" y="4861154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Access control in secure facilities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30"/>
          <p:cNvSpPr/>
          <p:nvPr/>
        </p:nvSpPr>
        <p:spPr>
          <a:xfrm>
            <a:off x="571500" y="5002941"/>
            <a:ext cx="3575252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Forensic iris recognition and analysis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p30"/>
          <p:cNvSpPr/>
          <p:nvPr/>
        </p:nvSpPr>
        <p:spPr>
          <a:xfrm>
            <a:off x="571500" y="4719368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p30"/>
          <p:cNvSpPr/>
          <p:nvPr/>
        </p:nvSpPr>
        <p:spPr>
          <a:xfrm>
            <a:off x="571500" y="486115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p30"/>
          <p:cNvSpPr/>
          <p:nvPr/>
        </p:nvSpPr>
        <p:spPr>
          <a:xfrm>
            <a:off x="571500" y="500294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30"/>
          <p:cNvSpPr/>
          <p:nvPr/>
        </p:nvSpPr>
        <p:spPr>
          <a:xfrm>
            <a:off x="4468220" y="914400"/>
            <a:ext cx="4247155" cy="395560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30"/>
          <p:cNvSpPr/>
          <p:nvPr/>
        </p:nvSpPr>
        <p:spPr>
          <a:xfrm>
            <a:off x="4468220" y="914400"/>
            <a:ext cx="4247155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30"/>
          <p:cNvSpPr/>
          <p:nvPr/>
        </p:nvSpPr>
        <p:spPr>
          <a:xfrm>
            <a:off x="4553945" y="1000125"/>
            <a:ext cx="4075705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Outstanding Research Challenges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2" name="Google Shape;2172;p30"/>
          <p:cNvSpPr/>
          <p:nvPr/>
        </p:nvSpPr>
        <p:spPr>
          <a:xfrm>
            <a:off x="4553945" y="1189434"/>
            <a:ext cx="4075705" cy="671819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30"/>
          <p:cNvSpPr/>
          <p:nvPr/>
        </p:nvSpPr>
        <p:spPr>
          <a:xfrm>
            <a:off x="4611095" y="1246584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Cross-Spectral Recognition: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30"/>
          <p:cNvSpPr/>
          <p:nvPr/>
        </p:nvSpPr>
        <p:spPr>
          <a:xfrm>
            <a:off x="4611095" y="1364456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Iris recognition across different wavelengths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p30"/>
          <p:cNvSpPr/>
          <p:nvPr/>
        </p:nvSpPr>
        <p:spPr>
          <a:xfrm>
            <a:off x="4611095" y="1506243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NIR to visible spectrum translation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p30"/>
          <p:cNvSpPr/>
          <p:nvPr/>
        </p:nvSpPr>
        <p:spPr>
          <a:xfrm>
            <a:off x="4611095" y="1648030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Multi-spectral feature learning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p30"/>
          <p:cNvSpPr/>
          <p:nvPr/>
        </p:nvSpPr>
        <p:spPr>
          <a:xfrm>
            <a:off x="4553945" y="1889829"/>
            <a:ext cx="4075705" cy="671819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30"/>
          <p:cNvSpPr/>
          <p:nvPr/>
        </p:nvSpPr>
        <p:spPr>
          <a:xfrm>
            <a:off x="4611095" y="136445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Google Shape;2179;p30"/>
          <p:cNvSpPr/>
          <p:nvPr/>
        </p:nvSpPr>
        <p:spPr>
          <a:xfrm>
            <a:off x="4611095" y="150624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30"/>
          <p:cNvSpPr/>
          <p:nvPr/>
        </p:nvSpPr>
        <p:spPr>
          <a:xfrm>
            <a:off x="4611095" y="164803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p30"/>
          <p:cNvSpPr/>
          <p:nvPr/>
        </p:nvSpPr>
        <p:spPr>
          <a:xfrm>
            <a:off x="4611095" y="1946979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Contact Lens Handling: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Google Shape;2182;p30"/>
          <p:cNvSpPr/>
          <p:nvPr/>
        </p:nvSpPr>
        <p:spPr>
          <a:xfrm>
            <a:off x="4611095" y="2064851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Detecting and handling contact lens variations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p30"/>
          <p:cNvSpPr/>
          <p:nvPr/>
        </p:nvSpPr>
        <p:spPr>
          <a:xfrm>
            <a:off x="4611095" y="2206637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Performance with colored contact lenses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30"/>
          <p:cNvSpPr/>
          <p:nvPr/>
        </p:nvSpPr>
        <p:spPr>
          <a:xfrm>
            <a:off x="4611095" y="2348424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Distinguishing real from synthetic irises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5" name="Google Shape;2185;p30"/>
          <p:cNvSpPr/>
          <p:nvPr/>
        </p:nvSpPr>
        <p:spPr>
          <a:xfrm>
            <a:off x="4553945" y="2590223"/>
            <a:ext cx="4075705" cy="671819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0"/>
          <p:cNvSpPr/>
          <p:nvPr/>
        </p:nvSpPr>
        <p:spPr>
          <a:xfrm>
            <a:off x="4611095" y="206485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Google Shape;2187;p30"/>
          <p:cNvSpPr/>
          <p:nvPr/>
        </p:nvSpPr>
        <p:spPr>
          <a:xfrm>
            <a:off x="4611095" y="220663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p30"/>
          <p:cNvSpPr/>
          <p:nvPr/>
        </p:nvSpPr>
        <p:spPr>
          <a:xfrm>
            <a:off x="4611095" y="234842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30"/>
          <p:cNvSpPr/>
          <p:nvPr/>
        </p:nvSpPr>
        <p:spPr>
          <a:xfrm>
            <a:off x="4611095" y="2647373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Temporal Consistency: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30"/>
          <p:cNvSpPr/>
          <p:nvPr/>
        </p:nvSpPr>
        <p:spPr>
          <a:xfrm>
            <a:off x="4611095" y="2765245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Consistency in video sequences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30"/>
          <p:cNvSpPr/>
          <p:nvPr/>
        </p:nvSpPr>
        <p:spPr>
          <a:xfrm>
            <a:off x="4611095" y="2907032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Temporal filtering and smoothing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p30"/>
          <p:cNvSpPr/>
          <p:nvPr/>
        </p:nvSpPr>
        <p:spPr>
          <a:xfrm>
            <a:off x="4611095" y="3048819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Real-time video processing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p30"/>
          <p:cNvSpPr/>
          <p:nvPr/>
        </p:nvSpPr>
        <p:spPr>
          <a:xfrm>
            <a:off x="4553945" y="3290618"/>
            <a:ext cx="4075705" cy="671819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30"/>
          <p:cNvSpPr/>
          <p:nvPr/>
        </p:nvSpPr>
        <p:spPr>
          <a:xfrm>
            <a:off x="4611095" y="2765245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p30"/>
          <p:cNvSpPr/>
          <p:nvPr/>
        </p:nvSpPr>
        <p:spPr>
          <a:xfrm>
            <a:off x="4611095" y="2907032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p30"/>
          <p:cNvSpPr/>
          <p:nvPr/>
        </p:nvSpPr>
        <p:spPr>
          <a:xfrm>
            <a:off x="4611095" y="3048819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p30"/>
          <p:cNvSpPr/>
          <p:nvPr/>
        </p:nvSpPr>
        <p:spPr>
          <a:xfrm>
            <a:off x="4611095" y="3347768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Privacy &amp; Security: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p30"/>
          <p:cNvSpPr/>
          <p:nvPr/>
        </p:nvSpPr>
        <p:spPr>
          <a:xfrm>
            <a:off x="4611095" y="3465640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Template protection and secure storage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30"/>
          <p:cNvSpPr/>
          <p:nvPr/>
        </p:nvSpPr>
        <p:spPr>
          <a:xfrm>
            <a:off x="4611095" y="3607426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Cancelable iris biometrics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p30"/>
          <p:cNvSpPr/>
          <p:nvPr/>
        </p:nvSpPr>
        <p:spPr>
          <a:xfrm>
            <a:off x="4611095" y="3749213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Adversarial robustness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30"/>
          <p:cNvSpPr/>
          <p:nvPr/>
        </p:nvSpPr>
        <p:spPr>
          <a:xfrm>
            <a:off x="4553945" y="3991012"/>
            <a:ext cx="4075705" cy="671819"/>
          </a:xfrm>
          <a:prstGeom prst="rect">
            <a:avLst/>
          </a:prstGeom>
          <a:solidFill>
            <a:srgbClr val="00D9FF">
              <a:alpha val="1960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30"/>
          <p:cNvSpPr/>
          <p:nvPr/>
        </p:nvSpPr>
        <p:spPr>
          <a:xfrm>
            <a:off x="4611095" y="3465640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30"/>
          <p:cNvSpPr/>
          <p:nvPr/>
        </p:nvSpPr>
        <p:spPr>
          <a:xfrm>
            <a:off x="4611095" y="3607426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4" name="Google Shape;2204;p30"/>
          <p:cNvSpPr/>
          <p:nvPr/>
        </p:nvSpPr>
        <p:spPr>
          <a:xfrm>
            <a:off x="4611095" y="3749213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5" name="Google Shape;2205;p30"/>
          <p:cNvSpPr/>
          <p:nvPr/>
        </p:nvSpPr>
        <p:spPr>
          <a:xfrm>
            <a:off x="4611095" y="4048162"/>
            <a:ext cx="3961405" cy="9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Fairness &amp; Aging: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30"/>
          <p:cNvSpPr/>
          <p:nvPr/>
        </p:nvSpPr>
        <p:spPr>
          <a:xfrm>
            <a:off x="4611095" y="4166034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Bias across different iris characteristics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7" name="Google Shape;2207;p30"/>
          <p:cNvSpPr/>
          <p:nvPr/>
        </p:nvSpPr>
        <p:spPr>
          <a:xfrm>
            <a:off x="4611095" y="4307821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Long-term iris pattern changes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8" name="Google Shape;2208;p30"/>
          <p:cNvSpPr/>
          <p:nvPr/>
        </p:nvSpPr>
        <p:spPr>
          <a:xfrm>
            <a:off x="4611095" y="4449607"/>
            <a:ext cx="3961405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9125" spcFirstLastPara="1" rIns="0" wrap="square" tIns="0">
            <a:spAutoFit/>
          </a:bodyPr>
          <a:lstStyle/>
          <a:p>
            <a:pPr indent="0" lvl="0" marL="0" marR="0" rtl="0" algn="l">
              <a:lnSpc>
                <a:spcPct val="140845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Cross-demographic performance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9" name="Google Shape;2209;p30"/>
          <p:cNvSpPr/>
          <p:nvPr/>
        </p:nvSpPr>
        <p:spPr>
          <a:xfrm>
            <a:off x="4611095" y="4166034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Google Shape;2210;p30"/>
          <p:cNvSpPr/>
          <p:nvPr/>
        </p:nvSpPr>
        <p:spPr>
          <a:xfrm>
            <a:off x="4611095" y="4307821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30"/>
          <p:cNvSpPr/>
          <p:nvPr/>
        </p:nvSpPr>
        <p:spPr>
          <a:xfrm>
            <a:off x="4611095" y="4449607"/>
            <a:ext cx="39291" cy="1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81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7" name="Google Shape;22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689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44"/>
          <p:cNvSpPr/>
          <p:nvPr/>
        </p:nvSpPr>
        <p:spPr>
          <a:xfrm>
            <a:off x="428625" y="428625"/>
            <a:ext cx="8286750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2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26"/>
              <a:buFont typeface="Calibri"/>
              <a:buNone/>
            </a:pPr>
            <a:r>
              <a:rPr b="1" i="0" lang="en-US" sz="222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Thoughts and Q&amp;A</a:t>
            </a:r>
            <a:endParaRPr b="0" i="0" sz="22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44"/>
          <p:cNvSpPr/>
          <p:nvPr/>
        </p:nvSpPr>
        <p:spPr>
          <a:xfrm>
            <a:off x="428625" y="1150144"/>
            <a:ext cx="4364100" cy="235380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44"/>
          <p:cNvSpPr/>
          <p:nvPr/>
        </p:nvSpPr>
        <p:spPr>
          <a:xfrm>
            <a:off x="428625" y="1150144"/>
            <a:ext cx="436416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44"/>
          <p:cNvSpPr/>
          <p:nvPr/>
        </p:nvSpPr>
        <p:spPr>
          <a:xfrm>
            <a:off x="585788" y="1307306"/>
            <a:ext cx="4049837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n-US" sz="8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p44"/>
          <p:cNvSpPr/>
          <p:nvPr/>
        </p:nvSpPr>
        <p:spPr>
          <a:xfrm>
            <a:off x="585788" y="1575197"/>
            <a:ext cx="100013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3" name="Google Shape;2223;p44"/>
          <p:cNvSpPr/>
          <p:nvPr/>
        </p:nvSpPr>
        <p:spPr>
          <a:xfrm>
            <a:off x="728663" y="1580555"/>
            <a:ext cx="74158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Survey Insights: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4" name="Google Shape;2224;p44"/>
          <p:cNvSpPr/>
          <p:nvPr/>
        </p:nvSpPr>
        <p:spPr>
          <a:xfrm>
            <a:off x="728663" y="1580555"/>
            <a:ext cx="38820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lang="en-US" sz="674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Traditional iris recognition faces significant challenges in unconstrained environments, with deep learning emerging as a transformative solution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p44"/>
          <p:cNvSpPr/>
          <p:nvPr/>
        </p:nvSpPr>
        <p:spPr>
          <a:xfrm>
            <a:off x="585788" y="1925241"/>
            <a:ext cx="100013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Google Shape;2226;p44"/>
          <p:cNvSpPr/>
          <p:nvPr/>
        </p:nvSpPr>
        <p:spPr>
          <a:xfrm>
            <a:off x="728663" y="1930598"/>
            <a:ext cx="946352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Data Augmentation: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Google Shape;2227;p44"/>
          <p:cNvSpPr/>
          <p:nvPr/>
        </p:nvSpPr>
        <p:spPr>
          <a:xfrm>
            <a:off x="728663" y="1930598"/>
            <a:ext cx="37038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lang="en-US" sz="674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Synthetic data generation is a powerful technique to overcome data scarcity and enable practical deep learning solutions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44"/>
          <p:cNvSpPr/>
          <p:nvPr/>
        </p:nvSpPr>
        <p:spPr>
          <a:xfrm>
            <a:off x="585788" y="2275284"/>
            <a:ext cx="100013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Google Shape;2229;p44"/>
          <p:cNvSpPr/>
          <p:nvPr/>
        </p:nvSpPr>
        <p:spPr>
          <a:xfrm>
            <a:off x="728663" y="2280642"/>
            <a:ext cx="986926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Wearable Biometrics: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44"/>
          <p:cNvSpPr/>
          <p:nvPr/>
        </p:nvSpPr>
        <p:spPr>
          <a:xfrm>
            <a:off x="728663" y="2280642"/>
            <a:ext cx="37632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lang="en-US" sz="674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Off-axis iris recognition in AR/VR devices is now achievable with &gt;90% accuracy through innovative neural network design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p44"/>
          <p:cNvSpPr/>
          <p:nvPr/>
        </p:nvSpPr>
        <p:spPr>
          <a:xfrm>
            <a:off x="585788" y="2625328"/>
            <a:ext cx="100013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44"/>
          <p:cNvSpPr/>
          <p:nvPr/>
        </p:nvSpPr>
        <p:spPr>
          <a:xfrm>
            <a:off x="728663" y="2630686"/>
            <a:ext cx="706087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Generalization: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p44"/>
          <p:cNvSpPr/>
          <p:nvPr/>
        </p:nvSpPr>
        <p:spPr>
          <a:xfrm>
            <a:off x="728663" y="2630686"/>
            <a:ext cx="36444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lang="en-US" sz="674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Training diversity (viewing angles) enhances model robustness and generalization to real-world frontal iris images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p44"/>
          <p:cNvSpPr/>
          <p:nvPr/>
        </p:nvSpPr>
        <p:spPr>
          <a:xfrm>
            <a:off x="585788" y="2975372"/>
            <a:ext cx="100013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★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44"/>
          <p:cNvSpPr/>
          <p:nvPr/>
        </p:nvSpPr>
        <p:spPr>
          <a:xfrm>
            <a:off x="728663" y="2980730"/>
            <a:ext cx="786231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Future Direction: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Google Shape;2236;p44"/>
          <p:cNvSpPr/>
          <p:nvPr/>
        </p:nvSpPr>
        <p:spPr>
          <a:xfrm>
            <a:off x="728663" y="2980730"/>
            <a:ext cx="36081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lang="en-US" sz="674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</a:t>
            </a: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Combining theoretical understanding with practical engineering enables next-generation biometric authentication systems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Google Shape;2237;p44"/>
          <p:cNvSpPr/>
          <p:nvPr/>
        </p:nvSpPr>
        <p:spPr>
          <a:xfrm>
            <a:off x="428625" y="3625453"/>
            <a:ext cx="4364162" cy="873630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44"/>
          <p:cNvSpPr/>
          <p:nvPr/>
        </p:nvSpPr>
        <p:spPr>
          <a:xfrm>
            <a:off x="428625" y="3625453"/>
            <a:ext cx="21431" cy="873630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44"/>
          <p:cNvSpPr/>
          <p:nvPr/>
        </p:nvSpPr>
        <p:spPr>
          <a:xfrm>
            <a:off x="557213" y="3754041"/>
            <a:ext cx="4106987" cy="157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9274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Presenter Information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Google Shape;2240;p44"/>
          <p:cNvSpPr/>
          <p:nvPr/>
        </p:nvSpPr>
        <p:spPr>
          <a:xfrm>
            <a:off x="557213" y="3969051"/>
            <a:ext cx="4106987" cy="157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MIA MD RAKIB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Google Shape;2241;p44"/>
          <p:cNvSpPr/>
          <p:nvPr/>
        </p:nvSpPr>
        <p:spPr>
          <a:xfrm>
            <a:off x="557213" y="4169773"/>
            <a:ext cx="4106987" cy="157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Student ID:</a:t>
            </a: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20233120001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Google Shape;2242;p44"/>
          <p:cNvSpPr/>
          <p:nvPr/>
        </p:nvSpPr>
        <p:spPr>
          <a:xfrm>
            <a:off x="428625" y="4713396"/>
            <a:ext cx="4364162" cy="525735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44"/>
          <p:cNvSpPr/>
          <p:nvPr/>
        </p:nvSpPr>
        <p:spPr>
          <a:xfrm>
            <a:off x="428625" y="4713396"/>
            <a:ext cx="21431" cy="525735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44"/>
          <p:cNvSpPr/>
          <p:nvPr/>
        </p:nvSpPr>
        <p:spPr>
          <a:xfrm>
            <a:off x="428625" y="4713396"/>
            <a:ext cx="4364162" cy="5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136000" lIns="136000" spcFirstLastPara="1" rIns="136000" wrap="square" tIns="136000">
            <a:spAutoFit/>
          </a:bodyPr>
          <a:lstStyle/>
          <a:p>
            <a:pPr indent="0" lvl="0" marL="0" marR="0" rtl="0" algn="ctr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1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attention. I welcome your questions and discussion on iris recognition, deep learning approaches, and wearable biometric systems.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p44"/>
          <p:cNvSpPr/>
          <p:nvPr/>
        </p:nvSpPr>
        <p:spPr>
          <a:xfrm>
            <a:off x="5078537" y="1658717"/>
            <a:ext cx="3636838" cy="2857500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46" name="Google Shape;224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321" y="2105202"/>
            <a:ext cx="3293269" cy="19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47" name="Google Shape;2247;p44"/>
          <p:cNvSpPr/>
          <p:nvPr/>
        </p:nvSpPr>
        <p:spPr>
          <a:xfrm>
            <a:off x="6245005" y="4601942"/>
            <a:ext cx="1303902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Questions and Discussion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Standard Iris Recognition System (IRS) Pipeline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428625" y="967978"/>
            <a:ext cx="4018359" cy="435769"/>
          </a:xfrm>
          <a:prstGeom prst="rect">
            <a:avLst/>
          </a:prstGeom>
          <a:solidFill>
            <a:srgbClr val="00D9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428625" y="967978"/>
            <a:ext cx="14288" cy="435769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485775" y="1025128"/>
            <a:ext cx="321469" cy="321469"/>
          </a:xfrm>
          <a:prstGeom prst="rect">
            <a:avLst/>
          </a:prstGeom>
          <a:solidFill>
            <a:srgbClr val="00D9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485775" y="1025128"/>
            <a:ext cx="321469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892969" y="1049071"/>
            <a:ext cx="3496866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Acquisition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892969" y="1202661"/>
            <a:ext cx="349686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Capturing the iris image using NIR or VIS spectrum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428625" y="1446609"/>
            <a:ext cx="4018359" cy="435769"/>
          </a:xfrm>
          <a:prstGeom prst="rect">
            <a:avLst/>
          </a:prstGeom>
          <a:solidFill>
            <a:srgbClr val="00D9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428625" y="1446609"/>
            <a:ext cx="14288" cy="435769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485775" y="1503759"/>
            <a:ext cx="321469" cy="321469"/>
          </a:xfrm>
          <a:prstGeom prst="rect">
            <a:avLst/>
          </a:prstGeom>
          <a:solidFill>
            <a:srgbClr val="00D9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485775" y="1503759"/>
            <a:ext cx="321469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892969" y="1527702"/>
            <a:ext cx="3496866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892969" y="1681293"/>
            <a:ext cx="349686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Improving image quality and removing noise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28625" y="1925241"/>
            <a:ext cx="4018359" cy="435769"/>
          </a:xfrm>
          <a:prstGeom prst="rect">
            <a:avLst/>
          </a:prstGeom>
          <a:solidFill>
            <a:srgbClr val="00D9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428625" y="1925241"/>
            <a:ext cx="14288" cy="435769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485775" y="1982391"/>
            <a:ext cx="321469" cy="321469"/>
          </a:xfrm>
          <a:prstGeom prst="rect">
            <a:avLst/>
          </a:prstGeom>
          <a:solidFill>
            <a:srgbClr val="00D9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485775" y="1982391"/>
            <a:ext cx="321469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892969" y="2006333"/>
            <a:ext cx="3496866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892969" y="2159924"/>
            <a:ext cx="349686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Isolating the iris region from the background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428625" y="2403872"/>
            <a:ext cx="4018359" cy="435769"/>
          </a:xfrm>
          <a:prstGeom prst="rect">
            <a:avLst/>
          </a:prstGeom>
          <a:solidFill>
            <a:srgbClr val="00D9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428625" y="2403872"/>
            <a:ext cx="14288" cy="435769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485775" y="2461022"/>
            <a:ext cx="321469" cy="321469"/>
          </a:xfrm>
          <a:prstGeom prst="rect">
            <a:avLst/>
          </a:prstGeom>
          <a:solidFill>
            <a:srgbClr val="00D9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485775" y="2461022"/>
            <a:ext cx="321469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892969" y="2484965"/>
            <a:ext cx="3496866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Normalization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92969" y="2638555"/>
            <a:ext cx="349686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Transforming iris into fixed-size rectangular pattern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428625" y="2882503"/>
            <a:ext cx="4018359" cy="435769"/>
          </a:xfrm>
          <a:prstGeom prst="rect">
            <a:avLst/>
          </a:prstGeom>
          <a:solidFill>
            <a:srgbClr val="00D9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428625" y="2882503"/>
            <a:ext cx="14288" cy="435769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485775" y="2939653"/>
            <a:ext cx="321469" cy="321469"/>
          </a:xfrm>
          <a:prstGeom prst="rect">
            <a:avLst/>
          </a:prstGeom>
          <a:solidFill>
            <a:srgbClr val="00D9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485775" y="2939653"/>
            <a:ext cx="321469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892969" y="2963596"/>
            <a:ext cx="3496866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Extraction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892969" y="3117186"/>
            <a:ext cx="349686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Generating unique iris template (IrisCode)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428625" y="3361134"/>
            <a:ext cx="4018359" cy="435769"/>
          </a:xfrm>
          <a:prstGeom prst="rect">
            <a:avLst/>
          </a:prstGeom>
          <a:solidFill>
            <a:srgbClr val="00D9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428625" y="3361134"/>
            <a:ext cx="14288" cy="435769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485775" y="3418284"/>
            <a:ext cx="321469" cy="321469"/>
          </a:xfrm>
          <a:prstGeom prst="rect">
            <a:avLst/>
          </a:prstGeom>
          <a:solidFill>
            <a:srgbClr val="00D9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485775" y="3418284"/>
            <a:ext cx="321469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892969" y="3442227"/>
            <a:ext cx="3496866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892969" y="3595818"/>
            <a:ext cx="349686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Optimizing template for efficiency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428625" y="3839766"/>
            <a:ext cx="4018359" cy="435769"/>
          </a:xfrm>
          <a:prstGeom prst="rect">
            <a:avLst/>
          </a:prstGeom>
          <a:solidFill>
            <a:srgbClr val="00D9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428625" y="3839766"/>
            <a:ext cx="14288" cy="435769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485775" y="3896916"/>
            <a:ext cx="321469" cy="321469"/>
          </a:xfrm>
          <a:prstGeom prst="rect">
            <a:avLst/>
          </a:prstGeom>
          <a:solidFill>
            <a:srgbClr val="00D9FF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485775" y="3896916"/>
            <a:ext cx="321469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892969" y="3920858"/>
            <a:ext cx="3496866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Classification/Matching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92969" y="4074449"/>
            <a:ext cx="3496866" cy="1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Comparing templates for identification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428625" y="4404122"/>
            <a:ext cx="4018359" cy="378619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428625" y="4404122"/>
            <a:ext cx="14288" cy="378619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428625" y="4404122"/>
            <a:ext cx="4018359" cy="3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85075" lIns="102100" spcFirstLastPara="1" rIns="102100" wrap="square" tIns="85075">
            <a:spAutoFit/>
          </a:bodyPr>
          <a:lstStyle/>
          <a:p>
            <a:pPr indent="0" lvl="0" marL="0" marR="0" rtl="0" algn="l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34"/>
              <a:buFont typeface="Calibri"/>
              <a:buNone/>
            </a:pPr>
            <a:r>
              <a:rPr b="1" i="0" lang="en-US" sz="5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Sequential Pipeline:</a:t>
            </a:r>
            <a:r>
              <a:rPr b="0" i="0" lang="en-US" sz="568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Each phase builds upon the previous one. Errors in early phases propagate to later stages.</a:t>
            </a:r>
            <a:endParaRPr b="0" i="0" sz="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4697016" y="1518047"/>
            <a:ext cx="4018359" cy="2714625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5989" y="1903809"/>
            <a:ext cx="3300413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520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/>
          <p:nvPr/>
        </p:nvSpPr>
        <p:spPr>
          <a:xfrm>
            <a:off x="428625" y="428625"/>
            <a:ext cx="8286750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2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26"/>
              <a:buFont typeface="Calibri"/>
              <a:buNone/>
            </a:pPr>
            <a:r>
              <a:rPr b="1" i="0" lang="en-US" sz="222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1: Iris Image Acquisition Methods</a:t>
            </a:r>
            <a:endParaRPr b="0" i="0" sz="22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428625" y="1150144"/>
            <a:ext cx="8286750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Comparing NIR and Visible Light Acquisition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28625" y="1457325"/>
            <a:ext cx="4000500" cy="2674553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428625" y="1457325"/>
            <a:ext cx="4000500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642938" y="1671638"/>
            <a:ext cx="3571875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Near-Infrared (NIR)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642938" y="1993106"/>
            <a:ext cx="3571875" cy="509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The preferred method for iris capture. NIR light penetrates the outer eye layers and reveals rich iris texture regardless of pigmentation, making it the gold standard in iris recognition systems.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642938" y="2631691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800100" y="2637048"/>
            <a:ext cx="1729234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Better contrast and clarity in iris texture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642938" y="2842431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800100" y="2847789"/>
            <a:ext cx="1362949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Less pigmentation interference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42938" y="3053172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800100" y="3058530"/>
            <a:ext cx="1803071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Superior texture visibility for all iris colors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642938" y="3263912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800100" y="3269270"/>
            <a:ext cx="1229227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Reduced noise susceptibility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642938" y="3474653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800100" y="3480011"/>
            <a:ext cx="2142958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Optimal performance in controlled environments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642938" y="3685394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800100" y="3690751"/>
            <a:ext cx="1451660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High-quality template generation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4714875" y="1457325"/>
            <a:ext cx="4000500" cy="2674553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4714875" y="1457325"/>
            <a:ext cx="4000500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4929188" y="1671638"/>
            <a:ext cx="3571875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Visible Light (VIS)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929188" y="1993106"/>
            <a:ext cx="3571875" cy="509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More challenging due to color variations and lighting fluctuations. While less ideal than NIR, VIS offers practical advantages in accessibility and consumer device compatibility.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929188" y="2631691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5086350" y="2637048"/>
            <a:ext cx="180092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More accessible and affordable hardware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4929188" y="2842431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5086350" y="2847789"/>
            <a:ext cx="2346164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Consumer device compatibility (smartphones, tablets)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4929188" y="3053172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5086350" y="3058530"/>
            <a:ext cx="1898340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 specialized infrared equipment required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4929188" y="3263912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5086350" y="3269270"/>
            <a:ext cx="1532251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Practical for real-world deployment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4929188" y="3474653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5086350" y="3480011"/>
            <a:ext cx="1840409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Requires robust preprocessing techniques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4929188" y="3685394"/>
            <a:ext cx="72330" cy="150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5086350" y="3690751"/>
            <a:ext cx="2178062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Higher noise sensitivity demands careful handling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428625" y="4324759"/>
            <a:ext cx="8286750" cy="745741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"/>
          <p:cNvSpPr/>
          <p:nvPr/>
        </p:nvSpPr>
        <p:spPr>
          <a:xfrm>
            <a:off x="428625" y="4324759"/>
            <a:ext cx="14288" cy="745741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"/>
          <p:cNvSpPr/>
          <p:nvPr/>
        </p:nvSpPr>
        <p:spPr>
          <a:xfrm>
            <a:off x="557213" y="4453347"/>
            <a:ext cx="8029575" cy="148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9274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Next: Phase 2 - Preprocessing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557213" y="4655493"/>
            <a:ext cx="8000023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Both acquisition methods require careful preprocessing to handle noise factors such as occlusions, blurriness, off-angle capture, eyeglass artifacts, and illumination variations. The next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557213" y="4804060"/>
            <a:ext cx="2407276" cy="12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slide explores these preprocessing techniques in detail.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2: Preprocessing and Noise Removal Techniques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428625" y="964406"/>
            <a:ext cx="8286750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Noise Factors and Removal Techniques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428625" y="1200150"/>
            <a:ext cx="4036219" cy="2171700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>
            <a:off x="428625" y="1200150"/>
            <a:ext cx="21431" cy="2171700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571500" y="1343025"/>
            <a:ext cx="3750469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n-US" sz="8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Noise Factors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571500" y="1632347"/>
            <a:ext cx="32231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700088" y="1637705"/>
            <a:ext cx="48401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Occlusions: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1184104" y="1637705"/>
            <a:ext cx="153336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Eyelids, eyelashes covering iris region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571500" y="1832372"/>
            <a:ext cx="32231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700088" y="1837730"/>
            <a:ext cx="46068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Blurriness: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1160776" y="1837730"/>
            <a:ext cx="1499936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Motion blur or poor focus conditions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571500" y="2032397"/>
            <a:ext cx="32231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700088" y="2037755"/>
            <a:ext cx="433174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Off-Angle: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133261" y="2037755"/>
            <a:ext cx="1347350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Non-frontal capture perspectives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571500" y="2232422"/>
            <a:ext cx="32231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700088" y="2237780"/>
            <a:ext cx="781822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Eyeglass Artifacts: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481910" y="2237780"/>
            <a:ext cx="1741875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Reflections, distortions, frame interference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571500" y="2432447"/>
            <a:ext cx="32231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700088" y="2437805"/>
            <a:ext cx="557575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Illumination: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1257663" y="2437805"/>
            <a:ext cx="155479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Uneven or variable lighting conditions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571500" y="2632472"/>
            <a:ext cx="32231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700088" y="2637830"/>
            <a:ext cx="892746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Specular Reflections: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1592833" y="2637830"/>
            <a:ext cx="1265225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Bright spots from light sources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571500" y="2832497"/>
            <a:ext cx="32231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700088" y="2837855"/>
            <a:ext cx="812099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Contrast Variation: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1512187" y="2837855"/>
            <a:ext cx="1288554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Differences in iris pigmentation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4679156" y="1200150"/>
            <a:ext cx="4036219" cy="2171700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6"/>
          <p:cNvSpPr/>
          <p:nvPr/>
        </p:nvSpPr>
        <p:spPr>
          <a:xfrm>
            <a:off x="4679156" y="1200150"/>
            <a:ext cx="4036219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6"/>
          <p:cNvSpPr/>
          <p:nvPr/>
        </p:nvSpPr>
        <p:spPr>
          <a:xfrm>
            <a:off x="4822031" y="1343025"/>
            <a:ext cx="3750469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n-US" sz="8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Preprocessing Techniques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4822031" y="1632347"/>
            <a:ext cx="85725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4950619" y="1637705"/>
            <a:ext cx="774874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Hough Transform: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5725492" y="1637705"/>
            <a:ext cx="2035299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Detects circular boundaries and eyelid localization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4822031" y="1825228"/>
            <a:ext cx="85725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4950619" y="1830586"/>
            <a:ext cx="78455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Filtering Methods: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5735176" y="1830586"/>
            <a:ext cx="2378813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Gaussian, median, and bilateral filters for noise smoothing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4822031" y="2018109"/>
            <a:ext cx="85725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4950619" y="2023467"/>
            <a:ext cx="1142302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Morphological Operations: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6092921" y="2023467"/>
            <a:ext cx="1600423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Erosion and dilation for image cleaning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4822031" y="2210991"/>
            <a:ext cx="85725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4950619" y="2216348"/>
            <a:ext cx="703213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Fusion Methods: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5653832" y="2216348"/>
            <a:ext cx="1840185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Combines multiple preprocessing techniques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4822031" y="2403872"/>
            <a:ext cx="85725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4950619" y="2409230"/>
            <a:ext cx="1027779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Histogram Equalization: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5978398" y="2409230"/>
            <a:ext cx="1274992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Improves contrast and visibility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4822031" y="2596753"/>
            <a:ext cx="85725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4950619" y="2602111"/>
            <a:ext cx="672712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Edge Detection: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5623331" y="2602111"/>
            <a:ext cx="2175886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Canny or Sobel operators for boundary enhancement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4822031" y="2789634"/>
            <a:ext cx="85725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4950619" y="2794992"/>
            <a:ext cx="991949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Adaptive Thresholding: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5942568" y="2794992"/>
            <a:ext cx="1196746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Handles variable illumination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428625" y="3550444"/>
            <a:ext cx="8286750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Visual Examples: Noisy Iris Samples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428625" y="3764756"/>
            <a:ext cx="4071938" cy="857250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9" name="Google Shape;24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3888377"/>
            <a:ext cx="3900488" cy="61000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428625" y="4679156"/>
            <a:ext cx="4071938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Occlusion &amp; Blur Examples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4643438" y="3764756"/>
            <a:ext cx="4071938" cy="857250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2" name="Google Shape;25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163" y="3889409"/>
            <a:ext cx="3900488" cy="60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6"/>
          <p:cNvSpPr/>
          <p:nvPr/>
        </p:nvSpPr>
        <p:spPr>
          <a:xfrm>
            <a:off x="4643438" y="4679156"/>
            <a:ext cx="4071938" cy="1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4948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485"/>
              <a:buFont typeface="Calibri"/>
              <a:buNone/>
            </a:pPr>
            <a:r>
              <a:rPr b="1" i="0" lang="en-US" sz="485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Off-Angle &amp; Artifact Examples</a:t>
            </a:r>
            <a:endParaRPr b="0" i="0" sz="4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9" name="Google Shape;2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9720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"/>
          <p:cNvSpPr/>
          <p:nvPr/>
        </p:nvSpPr>
        <p:spPr>
          <a:xfrm>
            <a:off x="428625" y="428625"/>
            <a:ext cx="8286750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2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26"/>
              <a:buFont typeface="Calibri"/>
              <a:buNone/>
            </a:pPr>
            <a:r>
              <a:rPr b="1" i="0" lang="en-US" sz="222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3: Iris Segmentation</a:t>
            </a:r>
            <a:endParaRPr b="0" i="0" sz="22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428625" y="1114425"/>
            <a:ext cx="4364162" cy="600075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7"/>
          <p:cNvSpPr/>
          <p:nvPr/>
        </p:nvSpPr>
        <p:spPr>
          <a:xfrm>
            <a:off x="428625" y="1114425"/>
            <a:ext cx="21431" cy="600075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7"/>
          <p:cNvSpPr/>
          <p:nvPr/>
        </p:nvSpPr>
        <p:spPr>
          <a:xfrm>
            <a:off x="428625" y="1114425"/>
            <a:ext cx="4364162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153025" lIns="153025" spcFirstLastPara="1" rIns="153025" wrap="square" tIns="153025">
            <a:spAutoFit/>
          </a:bodyPr>
          <a:lstStyle/>
          <a:p>
            <a:pPr indent="0" lvl="0" marL="0" marR="0" rtl="0" algn="l">
              <a:lnSpc>
                <a:spcPct val="17948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34"/>
              <a:buFont typeface="Calibri"/>
              <a:buNone/>
            </a:pPr>
            <a:r>
              <a:rPr b="1" i="0" lang="en-US" sz="7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  <a:r>
              <a:rPr b="0" i="0" lang="en-US" sz="780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Accurately localize the inner (pupil) and outer (limbic) boundaries to isolate the iris region from the rest of the eye image.</a:t>
            </a:r>
            <a:endParaRPr b="0" i="0" sz="7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428625" y="1928813"/>
            <a:ext cx="4364162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Daugman's Integro-Differential Operator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521494" y="2171700"/>
            <a:ext cx="4271293" cy="509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075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Searches for the maximum change in pixel intensity along a circular arc. This mathematical operator effectively finds the sharpest circular boundary, which corresponds to the pupil and limbic edges.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428625" y="2738847"/>
            <a:ext cx="4364162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✓ Highly effective for near-perfect circular boundaries</a:t>
            </a:r>
            <a:b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✓ Mathematically rigorous and well-established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428625" y="3196047"/>
            <a:ext cx="4364162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Wildes' Method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521494" y="3438934"/>
            <a:ext cx="4271293" cy="33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075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Combines the Canny edge detector to find sharp intensity transitions with the Hough Transform to fit circles to the detected edges.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28625" y="3836082"/>
            <a:ext cx="4364162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✓ Robust edge detection</a:t>
            </a:r>
            <a:b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✓ Effective circular boundary fitting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428625" y="4471876"/>
            <a:ext cx="4364162" cy="1071507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7"/>
          <p:cNvSpPr/>
          <p:nvPr/>
        </p:nvSpPr>
        <p:spPr>
          <a:xfrm>
            <a:off x="428625" y="4471876"/>
            <a:ext cx="14288" cy="1071507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"/>
          <p:cNvSpPr/>
          <p:nvPr/>
        </p:nvSpPr>
        <p:spPr>
          <a:xfrm>
            <a:off x="535781" y="4579032"/>
            <a:ext cx="4149849" cy="160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Advanced Methods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"/>
          <p:cNvSpPr/>
          <p:nvPr/>
        </p:nvSpPr>
        <p:spPr>
          <a:xfrm>
            <a:off x="5078537" y="1971591"/>
            <a:ext cx="3636838" cy="2714625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4" name="Google Shape;2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1412" y="3020690"/>
            <a:ext cx="3351088" cy="6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7"/>
          <p:cNvSpPr/>
          <p:nvPr/>
        </p:nvSpPr>
        <p:spPr>
          <a:xfrm>
            <a:off x="7224536" y="5271920"/>
            <a:ext cx="1062214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Segmentation Result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559503" y="4729188"/>
            <a:ext cx="40365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8EDF5"/>
                </a:solidFill>
                <a:latin typeface="Roboto"/>
                <a:ea typeface="Roboto"/>
                <a:cs typeface="Roboto"/>
                <a:sym typeface="Roboto"/>
              </a:rPr>
              <a:t>As systems move to unconstrained environments, advanced techniques have been developed: </a:t>
            </a:r>
            <a:r>
              <a:rPr b="1" lang="en-US" sz="800">
                <a:solidFill>
                  <a:srgbClr val="E8EDF5"/>
                </a:solidFill>
                <a:latin typeface="Roboto"/>
                <a:ea typeface="Roboto"/>
                <a:cs typeface="Roboto"/>
                <a:sym typeface="Roboto"/>
              </a:rPr>
              <a:t>Active Contour Models (Snakes)</a:t>
            </a:r>
            <a:r>
              <a:rPr lang="en-US" sz="800">
                <a:solidFill>
                  <a:srgbClr val="E8EDF5"/>
                </a:solidFill>
                <a:latin typeface="Roboto"/>
                <a:ea typeface="Roboto"/>
                <a:cs typeface="Roboto"/>
                <a:sym typeface="Roboto"/>
              </a:rPr>
              <a:t> adapt to non-circular shapes, and </a:t>
            </a:r>
            <a:r>
              <a:rPr b="1" lang="en-US" sz="800">
                <a:solidFill>
                  <a:srgbClr val="E8EDF5"/>
                </a:solidFill>
                <a:latin typeface="Roboto"/>
                <a:ea typeface="Roboto"/>
                <a:cs typeface="Roboto"/>
                <a:sym typeface="Roboto"/>
              </a:rPr>
              <a:t>Deep Learning-based segmentation</a:t>
            </a:r>
            <a:r>
              <a:rPr lang="en-US" sz="800">
                <a:solidFill>
                  <a:srgbClr val="E8EDF5"/>
                </a:solidFill>
                <a:latin typeface="Roboto"/>
                <a:ea typeface="Roboto"/>
                <a:cs typeface="Roboto"/>
                <a:sym typeface="Roboto"/>
              </a:rPr>
              <a:t> learns to segment the iris even under severe noise and distortion.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2" name="Google Shape;2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8"/>
          <p:cNvSpPr/>
          <p:nvPr/>
        </p:nvSpPr>
        <p:spPr>
          <a:xfrm>
            <a:off x="428625" y="357188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4 &amp; 5: Normalization and Feature Extraction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428625" y="1694855"/>
            <a:ext cx="4018359" cy="2171700"/>
          </a:xfrm>
          <a:prstGeom prst="rect">
            <a:avLst/>
          </a:prstGeom>
          <a:solidFill>
            <a:srgbClr val="00D9FF">
              <a:alpha val="4705"/>
            </a:srgbClr>
          </a:solidFill>
          <a:ln cap="flat" cmpd="sng" w="9525">
            <a:solidFill>
              <a:srgbClr val="00D9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5" name="Google Shape;28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170" y="1809155"/>
            <a:ext cx="3293269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8"/>
          <p:cNvSpPr/>
          <p:nvPr/>
        </p:nvSpPr>
        <p:spPr>
          <a:xfrm>
            <a:off x="1721616" y="3930848"/>
            <a:ext cx="1432378" cy="11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8450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68"/>
              <a:buFont typeface="Calibri"/>
              <a:buNone/>
            </a:pPr>
            <a:r>
              <a:rPr b="0" i="0" lang="en-US" sz="568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Daugman's Rubber Sheet Model</a:t>
            </a:r>
            <a:endParaRPr b="0" i="0" sz="56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4697016" y="964406"/>
            <a:ext cx="4018359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n-US" sz="8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Normalization (Phase 4)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4697016" y="1218009"/>
            <a:ext cx="4018359" cy="297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Transforms the segmented annular iris region into a fixed-size rectangular pattern, compensating for variations in pupil size and iris stretching.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4697016" y="1572295"/>
            <a:ext cx="42863" cy="59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66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307"/>
              <a:buFont typeface="Calibri"/>
              <a:buNone/>
            </a:pPr>
            <a:r>
              <a:rPr b="0" i="0" lang="en-US" sz="307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◆</a:t>
            </a:r>
            <a:endParaRPr b="0" i="0" sz="3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4825603" y="1574081"/>
            <a:ext cx="2160705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Addresses pupil dilation caused by lighting conditions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697016" y="1735150"/>
            <a:ext cx="42863" cy="59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66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307"/>
              <a:buFont typeface="Calibri"/>
              <a:buNone/>
            </a:pPr>
            <a:r>
              <a:rPr b="0" i="0" lang="en-US" sz="307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◆</a:t>
            </a:r>
            <a:endParaRPr b="0" i="0" sz="3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4825603" y="1736936"/>
            <a:ext cx="2208647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Creates canonical representation invariant to pupil size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4697016" y="1898005"/>
            <a:ext cx="42863" cy="59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66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307"/>
              <a:buFont typeface="Calibri"/>
              <a:buNone/>
            </a:pPr>
            <a:r>
              <a:rPr b="0" i="0" lang="en-US" sz="307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◆</a:t>
            </a:r>
            <a:endParaRPr b="0" i="0" sz="3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4825603" y="1899791"/>
            <a:ext cx="2230915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Enables accurate comparison across capture conditions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4697016" y="2089435"/>
            <a:ext cx="4018359" cy="585788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>
            <a:off x="4697016" y="2089435"/>
            <a:ext cx="14288" cy="585788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>
            <a:off x="4782741" y="2175160"/>
            <a:ext cx="3846909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Rubber Sheet Model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4782741" y="2337681"/>
            <a:ext cx="3405364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Mathematically unwraps the iris from polar to Cartesian coordinates, creating a fixed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8"/>
          <p:cNvSpPr/>
          <p:nvPr/>
        </p:nvSpPr>
        <p:spPr>
          <a:xfrm>
            <a:off x="4782741" y="2466268"/>
            <a:ext cx="2816423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rectangular block (512×64 pixels) representing normalized iris texture.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8"/>
          <p:cNvSpPr/>
          <p:nvPr/>
        </p:nvSpPr>
        <p:spPr>
          <a:xfrm>
            <a:off x="4697016" y="2782379"/>
            <a:ext cx="4018359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n-US" sz="8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Extraction (Phase 5)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>
            <a:off x="4697016" y="3035982"/>
            <a:ext cx="4018359" cy="297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74"/>
              <a:buFont typeface="Calibri"/>
              <a:buNone/>
            </a:pP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Converts the complex iris texture into a compact, unique template called the IrisCode using phase information analysis.</a:t>
            </a:r>
            <a:endParaRPr b="0" i="0" sz="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4697016" y="3390267"/>
            <a:ext cx="42863" cy="59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66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307"/>
              <a:buFont typeface="Calibri"/>
              <a:buNone/>
            </a:pPr>
            <a:r>
              <a:rPr b="0" i="0" lang="en-US" sz="307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◆</a:t>
            </a:r>
            <a:endParaRPr b="0" i="0" sz="3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4825603" y="3392053"/>
            <a:ext cx="2087594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Uses 2D Gabor Wavelets to analyze texture patterns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4697016" y="3553123"/>
            <a:ext cx="42863" cy="59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66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307"/>
              <a:buFont typeface="Calibri"/>
              <a:buNone/>
            </a:pPr>
            <a:r>
              <a:rPr b="0" i="0" lang="en-US" sz="307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◆</a:t>
            </a:r>
            <a:endParaRPr b="0" i="0" sz="3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/>
          <p:nvPr/>
        </p:nvSpPr>
        <p:spPr>
          <a:xfrm>
            <a:off x="4825603" y="3554909"/>
            <a:ext cx="2207865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Extracts phase information (orientation and frequency)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8"/>
          <p:cNvSpPr/>
          <p:nvPr/>
        </p:nvSpPr>
        <p:spPr>
          <a:xfrm>
            <a:off x="4697016" y="3715978"/>
            <a:ext cx="42863" cy="59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66"/>
              </a:lnSpc>
              <a:spcBef>
                <a:spcPts val="0"/>
              </a:spcBef>
              <a:spcAft>
                <a:spcPts val="0"/>
              </a:spcAft>
              <a:buClr>
                <a:srgbClr val="7B68EE"/>
              </a:buClr>
              <a:buSzPts val="307"/>
              <a:buFont typeface="Calibri"/>
              <a:buNone/>
            </a:pPr>
            <a:r>
              <a:rPr b="0" i="0" lang="en-US" sz="307" u="none" cap="none" strike="noStrike">
                <a:solidFill>
                  <a:srgbClr val="7B68EE"/>
                </a:solidFill>
                <a:latin typeface="Calibri"/>
                <a:ea typeface="Calibri"/>
                <a:cs typeface="Calibri"/>
                <a:sym typeface="Calibri"/>
              </a:rPr>
              <a:t>◆</a:t>
            </a:r>
            <a:endParaRPr b="0" i="0" sz="3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4825603" y="3717764"/>
            <a:ext cx="211030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2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Encodes information into binary sequence (IrisCode)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4697016" y="3907408"/>
            <a:ext cx="4018359" cy="585788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8"/>
          <p:cNvSpPr/>
          <p:nvPr/>
        </p:nvSpPr>
        <p:spPr>
          <a:xfrm>
            <a:off x="4697016" y="3907408"/>
            <a:ext cx="14288" cy="585788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8"/>
          <p:cNvSpPr/>
          <p:nvPr/>
        </p:nvSpPr>
        <p:spPr>
          <a:xfrm>
            <a:off x="4782741" y="3993133"/>
            <a:ext cx="3846909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IrisCode Generation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8"/>
          <p:cNvSpPr/>
          <p:nvPr/>
        </p:nvSpPr>
        <p:spPr>
          <a:xfrm>
            <a:off x="4782741" y="4155653"/>
            <a:ext cx="380962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Phase information is highly stable and unique to each individual. The resulting binary template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4782741" y="4284241"/>
            <a:ext cx="3076361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is compact (2048 bits) and enables rapid matching using Hamming Distance.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8" name="Google Shape;3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2209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9"/>
          <p:cNvSpPr/>
          <p:nvPr/>
        </p:nvSpPr>
        <p:spPr>
          <a:xfrm>
            <a:off x="428625" y="428625"/>
            <a:ext cx="828675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6"/>
              <a:buFont typeface="Calibri"/>
              <a:buNone/>
            </a:pPr>
            <a:r>
              <a:rPr b="1" i="0" lang="en-US" sz="20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6: Feature Selection and Dimensionality Reduction</a:t>
            </a:r>
            <a:endParaRPr b="0" i="0" sz="20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428625" y="1107281"/>
            <a:ext cx="4364162" cy="2863807"/>
          </a:xfrm>
          <a:prstGeom prst="rect">
            <a:avLst/>
          </a:prstGeom>
          <a:solidFill>
            <a:srgbClr val="00D9F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9"/>
          <p:cNvSpPr/>
          <p:nvPr/>
        </p:nvSpPr>
        <p:spPr>
          <a:xfrm>
            <a:off x="428625" y="1107281"/>
            <a:ext cx="4364162" cy="21431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9"/>
          <p:cNvSpPr/>
          <p:nvPr/>
        </p:nvSpPr>
        <p:spPr>
          <a:xfrm>
            <a:off x="607219" y="1285875"/>
            <a:ext cx="4006974" cy="139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501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Phase 6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9"/>
          <p:cNvSpPr/>
          <p:nvPr/>
        </p:nvSpPr>
        <p:spPr>
          <a:xfrm>
            <a:off x="607219" y="1496616"/>
            <a:ext cx="4006974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Calibri"/>
              <a:buNone/>
            </a:pPr>
            <a:r>
              <a:rPr b="1" i="0" lang="en-US" sz="88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9"/>
          <p:cNvSpPr/>
          <p:nvPr/>
        </p:nvSpPr>
        <p:spPr>
          <a:xfrm>
            <a:off x="607219" y="1796653"/>
            <a:ext cx="50006" cy="15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9"/>
          <p:cNvSpPr/>
          <p:nvPr/>
        </p:nvSpPr>
        <p:spPr>
          <a:xfrm>
            <a:off x="750094" y="1807369"/>
            <a:ext cx="436466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Purpose: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1186560" y="1807369"/>
            <a:ext cx="2883284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Reduce dimensionality and improve computational efficiency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9"/>
          <p:cNvSpPr/>
          <p:nvPr/>
        </p:nvSpPr>
        <p:spPr>
          <a:xfrm>
            <a:off x="607219" y="2042387"/>
            <a:ext cx="50006" cy="15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9"/>
          <p:cNvSpPr/>
          <p:nvPr/>
        </p:nvSpPr>
        <p:spPr>
          <a:xfrm>
            <a:off x="750094" y="2053103"/>
            <a:ext cx="502379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Objective: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9"/>
          <p:cNvSpPr/>
          <p:nvPr/>
        </p:nvSpPr>
        <p:spPr>
          <a:xfrm>
            <a:off x="750094" y="2053103"/>
            <a:ext cx="3328932" cy="29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lang="en-US" sz="727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Remove redundant features while preserving discriminative information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9"/>
          <p:cNvSpPr/>
          <p:nvPr/>
        </p:nvSpPr>
        <p:spPr>
          <a:xfrm>
            <a:off x="607219" y="2448130"/>
            <a:ext cx="50006" cy="15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750094" y="2458845"/>
            <a:ext cx="779199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Method 1 - PCA: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750094" y="2458845"/>
            <a:ext cx="3612868" cy="29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lang="en-US" sz="727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Principal Component Analysis identifies the most significant variance directions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607219" y="2853872"/>
            <a:ext cx="50006" cy="15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▸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750094" y="2864588"/>
            <a:ext cx="781208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Method 2 - LDA: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9"/>
          <p:cNvSpPr/>
          <p:nvPr/>
        </p:nvSpPr>
        <p:spPr>
          <a:xfrm>
            <a:off x="750094" y="2864588"/>
            <a:ext cx="3768803" cy="29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17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727"/>
              <a:buFont typeface="Calibri"/>
              <a:buNone/>
            </a:pPr>
            <a:r>
              <a:rPr lang="en-US" sz="727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r>
              <a:rPr b="0" i="0" lang="en-US" sz="727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Linear Discriminant Analysis maximizes between-class variance while minimizing within-class variance</a:t>
            </a:r>
            <a:endParaRPr b="0" i="0" sz="72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9"/>
          <p:cNvSpPr/>
          <p:nvPr/>
        </p:nvSpPr>
        <p:spPr>
          <a:xfrm>
            <a:off x="607219" y="3259615"/>
            <a:ext cx="4006974" cy="511448"/>
          </a:xfrm>
          <a:prstGeom prst="rect">
            <a:avLst/>
          </a:prstGeom>
          <a:solidFill>
            <a:srgbClr val="7B68EE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9"/>
          <p:cNvSpPr/>
          <p:nvPr/>
        </p:nvSpPr>
        <p:spPr>
          <a:xfrm>
            <a:off x="607219" y="3259615"/>
            <a:ext cx="14288" cy="511448"/>
          </a:xfrm>
          <a:prstGeom prst="rect">
            <a:avLst/>
          </a:prstGeom>
          <a:solidFill>
            <a:srgbClr val="7B6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"/>
          <p:cNvSpPr/>
          <p:nvPr/>
        </p:nvSpPr>
        <p:spPr>
          <a:xfrm>
            <a:off x="607219" y="3259615"/>
            <a:ext cx="4006974" cy="511448"/>
          </a:xfrm>
          <a:prstGeom prst="rect">
            <a:avLst/>
          </a:prstGeom>
          <a:noFill/>
          <a:ln>
            <a:noFill/>
          </a:ln>
        </p:spPr>
        <p:txBody>
          <a:bodyPr anchorCtr="0" anchor="t" bIns="127500" lIns="127500" spcFirstLastPara="1" rIns="127500" wrap="square" tIns="12750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34"/>
              <a:buFont typeface="Calibri"/>
              <a:buNone/>
            </a:pPr>
            <a:r>
              <a:rPr b="1" i="0" lang="en-US" sz="63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Key Benefit:</a:t>
            </a:r>
            <a:r>
              <a:rPr b="0" i="0" lang="en-US" sz="674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 Reduces template size, decreases matching time, and can improve accuracy by eliminating noisy features.</a:t>
            </a:r>
            <a:endParaRPr b="0" i="0" sz="6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9"/>
          <p:cNvSpPr/>
          <p:nvPr/>
        </p:nvSpPr>
        <p:spPr>
          <a:xfrm>
            <a:off x="428625" y="4199688"/>
            <a:ext cx="4364162" cy="585788"/>
          </a:xfrm>
          <a:prstGeom prst="rect">
            <a:avLst/>
          </a:prstGeom>
          <a:solidFill>
            <a:srgbClr val="00D9FF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"/>
          <p:cNvSpPr/>
          <p:nvPr/>
        </p:nvSpPr>
        <p:spPr>
          <a:xfrm>
            <a:off x="428625" y="4199688"/>
            <a:ext cx="14288" cy="585788"/>
          </a:xfrm>
          <a:prstGeom prst="rect">
            <a:avLst/>
          </a:prstGeom>
          <a:solidFill>
            <a:srgbClr val="00D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9"/>
          <p:cNvSpPr/>
          <p:nvPr/>
        </p:nvSpPr>
        <p:spPr>
          <a:xfrm>
            <a:off x="535781" y="4285413"/>
            <a:ext cx="4149849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Next Phase: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9"/>
          <p:cNvSpPr/>
          <p:nvPr/>
        </p:nvSpPr>
        <p:spPr>
          <a:xfrm>
            <a:off x="535781" y="4447933"/>
            <a:ext cx="404701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Phase 7 covers Classification and Iris Template Matching using Hamming Distance and modern deep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9"/>
          <p:cNvSpPr/>
          <p:nvPr/>
        </p:nvSpPr>
        <p:spPr>
          <a:xfrm>
            <a:off x="535781" y="4576521"/>
            <a:ext cx="850748" cy="1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0"/>
              </a:lnSpc>
              <a:spcBef>
                <a:spcPts val="0"/>
              </a:spcBef>
              <a:spcAft>
                <a:spcPts val="0"/>
              </a:spcAft>
              <a:buClr>
                <a:srgbClr val="E8EDF5"/>
              </a:buClr>
              <a:buSzPts val="621"/>
              <a:buFont typeface="Calibri"/>
              <a:buNone/>
            </a:pPr>
            <a:r>
              <a:rPr b="0" i="0" lang="en-US" sz="621" u="none" cap="none" strike="noStrike">
                <a:solidFill>
                  <a:srgbClr val="E8EDF5"/>
                </a:solidFill>
                <a:latin typeface="Calibri"/>
                <a:ea typeface="Calibri"/>
                <a:cs typeface="Calibri"/>
                <a:sym typeface="Calibri"/>
              </a:rPr>
              <a:t>learning approaches.</a:t>
            </a:r>
            <a:endParaRPr b="0" i="0" sz="6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9"/>
          <p:cNvSpPr/>
          <p:nvPr/>
        </p:nvSpPr>
        <p:spPr>
          <a:xfrm>
            <a:off x="5096731" y="1107281"/>
            <a:ext cx="3600450" cy="3571875"/>
          </a:xfrm>
          <a:prstGeom prst="rect">
            <a:avLst/>
          </a:prstGeom>
          <a:solidFill>
            <a:srgbClr val="00D9FF">
              <a:alpha val="2745"/>
            </a:srgbClr>
          </a:solidFill>
          <a:ln cap="flat" cmpd="sng" w="9525">
            <a:solidFill>
              <a:srgbClr val="00D9FF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5" name="Google Shape;34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9265" y="1970252"/>
            <a:ext cx="3135381" cy="184593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9"/>
          <p:cNvSpPr/>
          <p:nvPr/>
        </p:nvSpPr>
        <p:spPr>
          <a:xfrm>
            <a:off x="5103875" y="4764881"/>
            <a:ext cx="3586163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232"/>
              </a:lnSpc>
              <a:spcBef>
                <a:spcPts val="0"/>
              </a:spcBef>
              <a:spcAft>
                <a:spcPts val="0"/>
              </a:spcAft>
              <a:buClr>
                <a:srgbClr val="00D9FF"/>
              </a:buClr>
              <a:buSzPts val="584"/>
              <a:buFont typeface="Calibri"/>
              <a:buNone/>
            </a:pPr>
            <a:r>
              <a:rPr b="1" i="0" lang="en-US" sz="584" u="none" cap="none" strike="noStrike">
                <a:solidFill>
                  <a:srgbClr val="00D9FF"/>
                </a:solidFill>
                <a:latin typeface="Calibri"/>
                <a:ea typeface="Calibri"/>
                <a:cs typeface="Calibri"/>
                <a:sym typeface="Calibri"/>
              </a:rPr>
              <a:t>Figure: IRS Pipeline (Phase 6 Context)</a:t>
            </a:r>
            <a:endParaRPr b="0" i="0" sz="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2025-11-11T04:40:07Z</dcterms:created>
  <dc:creator>PptxGenJS</dc:creator>
</cp:coreProperties>
</file>